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46" r:id="rId1"/>
  </p:sldMasterIdLst>
  <p:notesMasterIdLst>
    <p:notesMasterId r:id="rId45"/>
  </p:notesMasterIdLst>
  <p:handoutMasterIdLst>
    <p:handoutMasterId r:id="rId46"/>
  </p:handoutMasterIdLst>
  <p:sldIdLst>
    <p:sldId id="434" r:id="rId2"/>
    <p:sldId id="435" r:id="rId3"/>
    <p:sldId id="436" r:id="rId4"/>
    <p:sldId id="422" r:id="rId5"/>
    <p:sldId id="423" r:id="rId6"/>
    <p:sldId id="348" r:id="rId7"/>
    <p:sldId id="349" r:id="rId8"/>
    <p:sldId id="350" r:id="rId9"/>
    <p:sldId id="401" r:id="rId10"/>
    <p:sldId id="418" r:id="rId11"/>
    <p:sldId id="419" r:id="rId12"/>
    <p:sldId id="420" r:id="rId13"/>
    <p:sldId id="421" r:id="rId14"/>
    <p:sldId id="437" r:id="rId15"/>
    <p:sldId id="358" r:id="rId16"/>
    <p:sldId id="384" r:id="rId17"/>
    <p:sldId id="385" r:id="rId18"/>
    <p:sldId id="386" r:id="rId19"/>
    <p:sldId id="326" r:id="rId20"/>
    <p:sldId id="317" r:id="rId21"/>
    <p:sldId id="318" r:id="rId22"/>
    <p:sldId id="332" r:id="rId23"/>
    <p:sldId id="330" r:id="rId24"/>
    <p:sldId id="431" r:id="rId25"/>
    <p:sldId id="589" r:id="rId26"/>
    <p:sldId id="439" r:id="rId27"/>
    <p:sldId id="433" r:id="rId28"/>
    <p:sldId id="402" r:id="rId29"/>
    <p:sldId id="593" r:id="rId30"/>
    <p:sldId id="408" r:id="rId31"/>
    <p:sldId id="413" r:id="rId32"/>
    <p:sldId id="403" r:id="rId33"/>
    <p:sldId id="399" r:id="rId34"/>
    <p:sldId id="594" r:id="rId35"/>
    <p:sldId id="600" r:id="rId36"/>
    <p:sldId id="415" r:id="rId37"/>
    <p:sldId id="417" r:id="rId38"/>
    <p:sldId id="430" r:id="rId39"/>
    <p:sldId id="598" r:id="rId40"/>
    <p:sldId id="602" r:id="rId41"/>
    <p:sldId id="597" r:id="rId42"/>
    <p:sldId id="596" r:id="rId43"/>
    <p:sldId id="595" r:id="rId44"/>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2CC4A"/>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291" autoAdjust="0"/>
  </p:normalViewPr>
  <p:slideViewPr>
    <p:cSldViewPr>
      <p:cViewPr varScale="1">
        <p:scale>
          <a:sx n="68" d="100"/>
          <a:sy n="68" d="100"/>
        </p:scale>
        <p:origin x="105" y="393"/>
      </p:cViewPr>
      <p:guideLst>
        <p:guide orient="horz" pos="2160"/>
        <p:guide pos="3840"/>
      </p:guideLst>
    </p:cSldViewPr>
  </p:slideViewPr>
  <p:outlineViewPr>
    <p:cViewPr>
      <p:scale>
        <a:sx n="33" d="100"/>
        <a:sy n="33" d="100"/>
      </p:scale>
      <p:origin x="0" y="-7536"/>
    </p:cViewPr>
  </p:outlineViewPr>
  <p:notesTextViewPr>
    <p:cViewPr>
      <p:scale>
        <a:sx n="100" d="100"/>
        <a:sy n="100" d="100"/>
      </p:scale>
      <p:origin x="0" y="0"/>
    </p:cViewPr>
  </p:notesTextViewPr>
  <p:sorterViewPr>
    <p:cViewPr>
      <p:scale>
        <a:sx n="66" d="100"/>
        <a:sy n="66" d="100"/>
      </p:scale>
      <p:origin x="0" y="14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AD47C609-894F-4A22-AAE3-C9680B26E200}"/>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fontAlgn="auto" hangingPunct="1">
              <a:spcBef>
                <a:spcPts val="0"/>
              </a:spcBef>
              <a:spcAft>
                <a:spcPts val="0"/>
              </a:spcAft>
              <a:defRPr sz="1200">
                <a:latin typeface="Times New Roman" pitchFamily="18" charset="0"/>
                <a:ea typeface="+mn-ea"/>
              </a:defRPr>
            </a:lvl1pPr>
          </a:lstStyle>
          <a:p>
            <a:pPr>
              <a:defRPr/>
            </a:pPr>
            <a:endParaRPr lang="en-US"/>
          </a:p>
        </p:txBody>
      </p:sp>
      <p:sp>
        <p:nvSpPr>
          <p:cNvPr id="120835" name="Rectangle 3">
            <a:extLst>
              <a:ext uri="{FF2B5EF4-FFF2-40B4-BE49-F238E27FC236}">
                <a16:creationId xmlns:a16="http://schemas.microsoft.com/office/drawing/2014/main" id="{6E2CD732-B29E-46FB-8526-03D80097440B}"/>
              </a:ext>
            </a:extLst>
          </p:cNvPr>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fontAlgn="auto" hangingPunct="1">
              <a:spcBef>
                <a:spcPts val="0"/>
              </a:spcBef>
              <a:spcAft>
                <a:spcPts val="0"/>
              </a:spcAft>
              <a:defRPr sz="1200">
                <a:latin typeface="Times New Roman" pitchFamily="18" charset="0"/>
                <a:ea typeface="+mn-ea"/>
              </a:defRPr>
            </a:lvl1pPr>
          </a:lstStyle>
          <a:p>
            <a:pPr>
              <a:defRPr/>
            </a:pPr>
            <a:endParaRPr lang="en-US"/>
          </a:p>
        </p:txBody>
      </p:sp>
      <p:sp>
        <p:nvSpPr>
          <p:cNvPr id="120836" name="Rectangle 4">
            <a:extLst>
              <a:ext uri="{FF2B5EF4-FFF2-40B4-BE49-F238E27FC236}">
                <a16:creationId xmlns:a16="http://schemas.microsoft.com/office/drawing/2014/main" id="{E96575E4-9BE5-4F61-AB89-6BA7DB67D014}"/>
              </a:ext>
            </a:extLst>
          </p:cNvPr>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fontAlgn="auto" hangingPunct="1">
              <a:spcBef>
                <a:spcPts val="0"/>
              </a:spcBef>
              <a:spcAft>
                <a:spcPts val="0"/>
              </a:spcAft>
              <a:defRPr sz="1200">
                <a:latin typeface="Times New Roman" pitchFamily="18" charset="0"/>
                <a:ea typeface="+mn-ea"/>
              </a:defRPr>
            </a:lvl1pPr>
          </a:lstStyle>
          <a:p>
            <a:pPr>
              <a:defRPr/>
            </a:pPr>
            <a:endParaRPr lang="en-US"/>
          </a:p>
        </p:txBody>
      </p:sp>
      <p:sp>
        <p:nvSpPr>
          <p:cNvPr id="120837" name="Rectangle 5">
            <a:extLst>
              <a:ext uri="{FF2B5EF4-FFF2-40B4-BE49-F238E27FC236}">
                <a16:creationId xmlns:a16="http://schemas.microsoft.com/office/drawing/2014/main" id="{C891A1CB-AF8C-4EB1-B4F9-D21B6AF444DA}"/>
              </a:ext>
            </a:extLst>
          </p:cNvPr>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fontAlgn="auto" hangingPunct="1">
              <a:spcBef>
                <a:spcPts val="0"/>
              </a:spcBef>
              <a:spcAft>
                <a:spcPts val="0"/>
              </a:spcAft>
              <a:defRPr sz="1200">
                <a:latin typeface="+mn-lt"/>
              </a:defRPr>
            </a:lvl1pPr>
          </a:lstStyle>
          <a:p>
            <a:pPr>
              <a:defRPr/>
            </a:pPr>
            <a:fld id="{F5D048D0-B775-4E42-8931-EF59989891D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025B4F31-8DE0-44CB-A628-3F0987A19595}"/>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fontAlgn="auto" hangingPunct="1">
              <a:spcBef>
                <a:spcPts val="0"/>
              </a:spcBef>
              <a:spcAft>
                <a:spcPts val="0"/>
              </a:spcAft>
              <a:defRPr sz="1200">
                <a:latin typeface="Times New Roman" pitchFamily="18" charset="0"/>
                <a:ea typeface="+mn-ea"/>
              </a:defRPr>
            </a:lvl1pPr>
          </a:lstStyle>
          <a:p>
            <a:pPr>
              <a:defRPr/>
            </a:pPr>
            <a:endParaRPr lang="en-US"/>
          </a:p>
        </p:txBody>
      </p:sp>
      <p:sp>
        <p:nvSpPr>
          <p:cNvPr id="94211" name="Rectangle 3">
            <a:extLst>
              <a:ext uri="{FF2B5EF4-FFF2-40B4-BE49-F238E27FC236}">
                <a16:creationId xmlns:a16="http://schemas.microsoft.com/office/drawing/2014/main" id="{F9C1F3E6-4737-4181-B9B7-C46BABAB8D6A}"/>
              </a:ext>
            </a:extLst>
          </p:cNvPr>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fontAlgn="auto" hangingPunct="1">
              <a:spcBef>
                <a:spcPts val="0"/>
              </a:spcBef>
              <a:spcAft>
                <a:spcPts val="0"/>
              </a:spcAft>
              <a:defRPr sz="1200">
                <a:latin typeface="Times New Roman" pitchFamily="18" charset="0"/>
                <a:ea typeface="+mn-ea"/>
              </a:defRPr>
            </a:lvl1pPr>
          </a:lstStyle>
          <a:p>
            <a:pPr>
              <a:defRPr/>
            </a:pPr>
            <a:endParaRPr lang="en-US"/>
          </a:p>
        </p:txBody>
      </p:sp>
      <p:sp>
        <p:nvSpPr>
          <p:cNvPr id="45060" name="Rectangle 4">
            <a:extLst>
              <a:ext uri="{FF2B5EF4-FFF2-40B4-BE49-F238E27FC236}">
                <a16:creationId xmlns:a16="http://schemas.microsoft.com/office/drawing/2014/main" id="{67CE5796-29EA-4F70-BF9B-398FD5109135}"/>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94213" name="Rectangle 5">
            <a:extLst>
              <a:ext uri="{FF2B5EF4-FFF2-40B4-BE49-F238E27FC236}">
                <a16:creationId xmlns:a16="http://schemas.microsoft.com/office/drawing/2014/main" id="{8E65F6B7-155C-4148-AA3A-36E63A9C892E}"/>
              </a:ext>
            </a:extLst>
          </p:cNvPr>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4214" name="Rectangle 6">
            <a:extLst>
              <a:ext uri="{FF2B5EF4-FFF2-40B4-BE49-F238E27FC236}">
                <a16:creationId xmlns:a16="http://schemas.microsoft.com/office/drawing/2014/main" id="{9A017930-3EAB-468A-B08B-5B76A18E5F1D}"/>
              </a:ext>
            </a:extLst>
          </p:cNvPr>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fontAlgn="auto" hangingPunct="1">
              <a:spcBef>
                <a:spcPts val="0"/>
              </a:spcBef>
              <a:spcAft>
                <a:spcPts val="0"/>
              </a:spcAft>
              <a:defRPr sz="1200">
                <a:latin typeface="Times New Roman" pitchFamily="18" charset="0"/>
                <a:ea typeface="+mn-ea"/>
              </a:defRPr>
            </a:lvl1pPr>
          </a:lstStyle>
          <a:p>
            <a:pPr>
              <a:defRPr/>
            </a:pPr>
            <a:endParaRPr lang="en-US"/>
          </a:p>
        </p:txBody>
      </p:sp>
      <p:sp>
        <p:nvSpPr>
          <p:cNvPr id="94215" name="Rectangle 7">
            <a:extLst>
              <a:ext uri="{FF2B5EF4-FFF2-40B4-BE49-F238E27FC236}">
                <a16:creationId xmlns:a16="http://schemas.microsoft.com/office/drawing/2014/main" id="{403F8B22-693F-42C0-B8EA-3CE3FEF1E076}"/>
              </a:ext>
            </a:extLst>
          </p:cNvPr>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fontAlgn="auto" hangingPunct="1">
              <a:spcBef>
                <a:spcPts val="0"/>
              </a:spcBef>
              <a:spcAft>
                <a:spcPts val="0"/>
              </a:spcAft>
              <a:defRPr sz="1200">
                <a:latin typeface="+mn-lt"/>
              </a:defRPr>
            </a:lvl1pPr>
          </a:lstStyle>
          <a:p>
            <a:pPr>
              <a:defRPr/>
            </a:pPr>
            <a:fld id="{9207E941-92F2-45FA-A22D-1E08514A19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ncbi-nlm-nih-gov.uml.idm.oclc.org/pmc/articles/PMC4049256/"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9A6D44A6-6DFD-4C32-8A83-EEB82C8B850F}"/>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62233CAB-253B-4C67-A258-94CDF6F8E88F}"/>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Times New Roman" charset="0"/>
                <a:ea typeface="ＭＳ Ｐゴシック" charset="0"/>
              </a:rPr>
              <a:t>Pierre</a:t>
            </a:r>
          </a:p>
          <a:p>
            <a:pPr>
              <a:defRPr/>
            </a:pPr>
            <a:endParaRPr lang="en-US">
              <a:latin typeface="Times New Roman" charset="0"/>
              <a:ea typeface="ＭＳ Ｐゴシック" charset="0"/>
            </a:endParaRPr>
          </a:p>
        </p:txBody>
      </p:sp>
      <p:sp>
        <p:nvSpPr>
          <p:cNvPr id="51204" name="Slide Number Placeholder 3">
            <a:extLst>
              <a:ext uri="{FF2B5EF4-FFF2-40B4-BE49-F238E27FC236}">
                <a16:creationId xmlns:a16="http://schemas.microsoft.com/office/drawing/2014/main" id="{123407CA-A9AF-4796-8807-6D039B1F3E1D}"/>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E8453B14-13A4-4AC2-9A46-7D63D2C57140}" type="slidenum">
              <a:rPr lang="en-US" altLang="en-US" sz="1200"/>
              <a:pPr>
                <a:defRPr/>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 name="Shape 286">
            <a:extLst>
              <a:ext uri="{FF2B5EF4-FFF2-40B4-BE49-F238E27FC236}">
                <a16:creationId xmlns:a16="http://schemas.microsoft.com/office/drawing/2014/main" id="{5E8CE7A7-741C-4DAF-AC22-7547CE8388DF}"/>
              </a:ext>
            </a:extLst>
          </p:cNvPr>
          <p:cNvSpPr>
            <a:spLocks noGrp="1" noRot="1" noChangeAspect="1"/>
          </p:cNvSpPr>
          <p:nvPr>
            <p:ph type="sldImg" idx="2"/>
          </p:nvPr>
        </p:nvSpPr>
        <p:spPr>
          <a:custGeom>
            <a:avLst/>
            <a:gdLst/>
            <a:ahLst/>
            <a:cxnLst/>
            <a:rect l="0" t="0" r="0" b="0"/>
            <a:pathLst>
              <a:path w="120000" h="120000" extrusionOk="0">
                <a:moveTo>
                  <a:pt x="0" y="0"/>
                </a:moveTo>
                <a:lnTo>
                  <a:pt x="120000" y="0"/>
                </a:lnTo>
                <a:lnTo>
                  <a:pt x="120000" y="120000"/>
                </a:lnTo>
                <a:lnTo>
                  <a:pt x="0" y="120000"/>
                </a:lnTo>
                <a:close/>
              </a:path>
            </a:pathLst>
          </a:custGeom>
          <a:ln>
            <a:noFill/>
          </a:ln>
        </p:spPr>
      </p:sp>
      <p:sp>
        <p:nvSpPr>
          <p:cNvPr id="27651" name="Shape 287">
            <a:extLst>
              <a:ext uri="{FF2B5EF4-FFF2-40B4-BE49-F238E27FC236}">
                <a16:creationId xmlns:a16="http://schemas.microsoft.com/office/drawing/2014/main" id="{093958B4-CCC9-49C2-89C7-E2EE84F4501D}"/>
              </a:ext>
            </a:extLst>
          </p:cNvPr>
          <p:cNvSpPr>
            <a:spLocks noGrp="1" noChangeArrowheads="1"/>
          </p:cNvSpPr>
          <p:nvPr>
            <p:ph type="body" idx="1"/>
          </p:nvPr>
        </p:nvSpPr>
        <p:spPr>
          <a:noFill/>
        </p:spPr>
        <p:txBody>
          <a:bodyPr lIns="93175" tIns="46575" rIns="93175" bIns="46575"/>
          <a:lstStyle/>
          <a:p>
            <a:pPr>
              <a:spcBef>
                <a:spcPct val="0"/>
              </a:spcBef>
              <a:buSzPct val="25000"/>
            </a:pPr>
            <a:r>
              <a:rPr lang="en-US" altLang="en-US">
                <a:solidFill>
                  <a:srgbClr val="000000"/>
                </a:solidFill>
                <a:cs typeface="Times New Roman" panose="02020603050405020304" pitchFamily="18" charset="0"/>
                <a:sym typeface="Times New Roman" panose="02020603050405020304" pitchFamily="18" charset="0"/>
              </a:rPr>
              <a:t>Joss</a:t>
            </a:r>
          </a:p>
        </p:txBody>
      </p:sp>
      <p:sp>
        <p:nvSpPr>
          <p:cNvPr id="27652" name="Shape 288">
            <a:extLst>
              <a:ext uri="{FF2B5EF4-FFF2-40B4-BE49-F238E27FC236}">
                <a16:creationId xmlns:a16="http://schemas.microsoft.com/office/drawing/2014/main" id="{83A933E3-503B-44F3-93B2-2DD22F4FB71F}"/>
              </a:ext>
            </a:extLst>
          </p:cNvPr>
          <p:cNvSpPr>
            <a:spLocks noGrp="1"/>
          </p:cNvSpPr>
          <p:nvPr>
            <p:ph type="sldNum" sz="quarter" idx="5"/>
          </p:nvPr>
        </p:nvSpPr>
        <p:spPr>
          <a:noFill/>
        </p:spPr>
        <p:txBody>
          <a:bodyPr lIns="93175" tIns="46575" rIns="93175" bIns="46575"/>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buSzPct val="25000"/>
            </a:pPr>
            <a:fld id="{0AEAE2D8-E5D3-4895-A2C1-C8C05A26638D}" type="slidenum">
              <a:rPr lang="en-US" altLang="en-US" smtClean="0">
                <a:solidFill>
                  <a:srgbClr val="000000"/>
                </a:solidFill>
                <a:latin typeface="Times New Roman" panose="02020603050405020304" pitchFamily="18" charset="0"/>
                <a:ea typeface="ＭＳ Ｐゴシック" panose="020B0600070205080204" pitchFamily="34" charset="-128"/>
                <a:cs typeface="Times New Roman" panose="02020603050405020304" pitchFamily="18" charset="0"/>
                <a:sym typeface="Times New Roman" panose="02020603050405020304" pitchFamily="18" charset="0"/>
              </a:rPr>
              <a:pPr fontAlgn="base">
                <a:spcBef>
                  <a:spcPct val="0"/>
                </a:spcBef>
                <a:spcAft>
                  <a:spcPct val="0"/>
                </a:spcAft>
                <a:buSzPct val="25000"/>
              </a:pPr>
              <a:t>11</a:t>
            </a:fld>
            <a:endParaRPr lang="en-US" altLang="en-US">
              <a:solidFill>
                <a:srgbClr val="000000"/>
              </a:solidFill>
              <a:latin typeface="Times New Roman" panose="02020603050405020304" pitchFamily="18" charset="0"/>
              <a:ea typeface="ＭＳ Ｐゴシック" panose="020B0600070205080204" pitchFamily="34" charset="-128"/>
              <a:cs typeface="Times New Roman" panose="02020603050405020304" pitchFamily="18" charset="0"/>
              <a:sym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6D1B1E-3B82-4096-8F55-E4508843890B}"/>
              </a:ext>
            </a:extLst>
          </p:cNvPr>
          <p:cNvSpPr>
            <a:spLocks noGrp="1" noRot="1" noChangeAspect="1"/>
          </p:cNvSpPr>
          <p:nvPr>
            <p:ph type="sldImg"/>
          </p:nvPr>
        </p:nvSpPr>
        <p:spPr/>
      </p:sp>
      <p:sp>
        <p:nvSpPr>
          <p:cNvPr id="29699" name="Notes Placeholder 2">
            <a:extLst>
              <a:ext uri="{FF2B5EF4-FFF2-40B4-BE49-F238E27FC236}">
                <a16:creationId xmlns:a16="http://schemas.microsoft.com/office/drawing/2014/main" id="{BEADD064-271A-48E3-9B3E-E3CBD70D9F74}"/>
              </a:ext>
            </a:extLst>
          </p:cNvPr>
          <p:cNvSpPr>
            <a:spLocks noGrp="1" noChangeArrowheads="1"/>
          </p:cNvSpPr>
          <p:nvPr>
            <p:ph type="body" idx="1"/>
          </p:nvPr>
        </p:nvSpPr>
        <p:spPr>
          <a:noFill/>
        </p:spPr>
        <p:txBody>
          <a:bodyPr/>
          <a:lstStyle/>
          <a:p>
            <a:r>
              <a:rPr lang="en-US" altLang="en-US"/>
              <a:t>Joss</a:t>
            </a:r>
          </a:p>
        </p:txBody>
      </p:sp>
      <p:sp>
        <p:nvSpPr>
          <p:cNvPr id="29700" name="Slide Number Placeholder 3">
            <a:extLst>
              <a:ext uri="{FF2B5EF4-FFF2-40B4-BE49-F238E27FC236}">
                <a16:creationId xmlns:a16="http://schemas.microsoft.com/office/drawing/2014/main" id="{75E34624-6465-4B98-85EC-B18269B1F283}"/>
              </a:ext>
            </a:extLst>
          </p:cNvPr>
          <p:cNvSpPr>
            <a:spLocks noGrp="1"/>
          </p:cNvSpPr>
          <p:nvPr>
            <p:ph type="sldNum" sz="quarter" idx="5"/>
          </p:nvPr>
        </p:nvSpPr>
        <p:spPr>
          <a:noFill/>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84D7D243-AC5B-4398-A9AA-9D65AEFD59F6}"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12</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9252B7-8A6A-474A-884B-6732C271C682}"/>
              </a:ext>
            </a:extLst>
          </p:cNvPr>
          <p:cNvSpPr>
            <a:spLocks noGrp="1" noRot="1" noChangeAspect="1"/>
          </p:cNvSpPr>
          <p:nvPr>
            <p:ph type="sldImg"/>
          </p:nvPr>
        </p:nvSpPr>
        <p:spPr/>
      </p:sp>
      <p:sp>
        <p:nvSpPr>
          <p:cNvPr id="31747" name="Notes Placeholder 2">
            <a:extLst>
              <a:ext uri="{FF2B5EF4-FFF2-40B4-BE49-F238E27FC236}">
                <a16:creationId xmlns:a16="http://schemas.microsoft.com/office/drawing/2014/main" id="{0D5A0372-9EB3-4C03-A08D-A69924D7BD15}"/>
              </a:ext>
            </a:extLst>
          </p:cNvPr>
          <p:cNvSpPr>
            <a:spLocks noGrp="1" noChangeArrowheads="1"/>
          </p:cNvSpPr>
          <p:nvPr>
            <p:ph type="body" idx="1"/>
          </p:nvPr>
        </p:nvSpPr>
        <p:spPr>
          <a:noFill/>
        </p:spPr>
        <p:txBody>
          <a:bodyPr/>
          <a:lstStyle/>
          <a:p>
            <a:r>
              <a:rPr lang="en-US" altLang="en-US"/>
              <a:t>Joss</a:t>
            </a:r>
          </a:p>
        </p:txBody>
      </p:sp>
      <p:sp>
        <p:nvSpPr>
          <p:cNvPr id="31748" name="Slide Number Placeholder 3">
            <a:extLst>
              <a:ext uri="{FF2B5EF4-FFF2-40B4-BE49-F238E27FC236}">
                <a16:creationId xmlns:a16="http://schemas.microsoft.com/office/drawing/2014/main" id="{BA5F89E5-BD4F-4C13-B545-86F5801A1B90}"/>
              </a:ext>
            </a:extLst>
          </p:cNvPr>
          <p:cNvSpPr>
            <a:spLocks noGrp="1"/>
          </p:cNvSpPr>
          <p:nvPr>
            <p:ph type="sldNum" sz="quarter" idx="5"/>
          </p:nvPr>
        </p:nvSpPr>
        <p:spPr>
          <a:noFill/>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3B83048-8465-4186-AB41-BCDDDF16BC2A}"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13</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19037D90-40A9-4C0E-9959-214A491F4158}"/>
              </a:ext>
            </a:extLst>
          </p:cNvPr>
          <p:cNvSpPr>
            <a:spLocks noGrp="1" noRot="1" noChangeAspect="1" noTextEdit="1"/>
          </p:cNvSpPr>
          <p:nvPr>
            <p:ph type="sldImg"/>
          </p:nvPr>
        </p:nvSpPr>
        <p:spPr>
          <a:ln/>
          <a:extLst/>
        </p:spPr>
      </p:sp>
      <p:sp>
        <p:nvSpPr>
          <p:cNvPr id="33795" name="Notes Placeholder 2">
            <a:extLst>
              <a:ext uri="{FF2B5EF4-FFF2-40B4-BE49-F238E27FC236}">
                <a16:creationId xmlns:a16="http://schemas.microsoft.com/office/drawing/2014/main" id="{04AD3A52-4EE2-4528-A0EF-770FBF1B119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STI Panel = HBsAg, HBsAb, HIV, syphilis</a:t>
            </a:r>
          </a:p>
          <a:p>
            <a:pPr eaLnBrk="1" hangingPunct="1"/>
            <a:endParaRPr lang="en-US" altLang="en-US"/>
          </a:p>
          <a:p>
            <a:pPr eaLnBrk="1" hangingPunct="1"/>
            <a:r>
              <a:rPr lang="en-US" altLang="en-US"/>
              <a:t>Prenatal Panel = HBsAg, Rubella IgG, syphilis, HIV</a:t>
            </a:r>
          </a:p>
          <a:p>
            <a:pPr eaLnBrk="1" hangingPunct="1"/>
            <a:endParaRPr lang="en-US" altLang="en-US"/>
          </a:p>
          <a:p>
            <a:pPr eaLnBrk="1" hangingPunct="1"/>
            <a:r>
              <a:rPr lang="en-US" altLang="en-US"/>
              <a:t>Blood-borne Pathogen = HIV, HBsAg, HCV</a:t>
            </a:r>
          </a:p>
          <a:p>
            <a:endParaRPr lang="en-US" altLang="en-US"/>
          </a:p>
        </p:txBody>
      </p:sp>
      <p:sp>
        <p:nvSpPr>
          <p:cNvPr id="33796" name="Slide Number Placeholder 3">
            <a:extLst>
              <a:ext uri="{FF2B5EF4-FFF2-40B4-BE49-F238E27FC236}">
                <a16:creationId xmlns:a16="http://schemas.microsoft.com/office/drawing/2014/main" id="{94FD93DA-EB3D-47DF-B9A8-73C725F0D82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F97CCA1F-B177-4B8A-A9F3-48182691EFD8}"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14</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071731D5-0C45-418C-9F5E-450A314B64BC}"/>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108B8A4C-3D09-4FB7-91F4-D677E8476CBD}"/>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Times New Roman" charset="0"/>
                <a:ea typeface="ＭＳ Ｐゴシック" charset="0"/>
              </a:rPr>
              <a:t>Pierre</a:t>
            </a:r>
          </a:p>
          <a:p>
            <a:pPr>
              <a:defRPr/>
            </a:pPr>
            <a:endParaRPr lang="en-US">
              <a:latin typeface="Times New Roman" charset="0"/>
              <a:ea typeface="ＭＳ Ｐゴシック" charset="0"/>
            </a:endParaRPr>
          </a:p>
        </p:txBody>
      </p:sp>
      <p:sp>
        <p:nvSpPr>
          <p:cNvPr id="64516" name="Slide Number Placeholder 3">
            <a:extLst>
              <a:ext uri="{FF2B5EF4-FFF2-40B4-BE49-F238E27FC236}">
                <a16:creationId xmlns:a16="http://schemas.microsoft.com/office/drawing/2014/main" id="{137E45E0-D0A4-41ED-8285-E281C69A62FB}"/>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79D6EFCA-EB06-4BAD-92B3-E4DB1D8667E5}" type="slidenum">
              <a:rPr lang="en-US" altLang="en-US" sz="1200"/>
              <a:pPr>
                <a:defRPr/>
              </a:pPr>
              <a:t>15</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45D59212-DF5B-4924-8A56-180D918D9FB4}"/>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865195E1-01D5-41D7-ACD6-9D37113C5A6E}"/>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Times New Roman" charset="0"/>
                <a:ea typeface="ＭＳ Ｐゴシック" charset="0"/>
              </a:rPr>
              <a:t>Pierre</a:t>
            </a:r>
          </a:p>
          <a:p>
            <a:pPr>
              <a:defRPr/>
            </a:pPr>
            <a:endParaRPr lang="en-US">
              <a:latin typeface="Times New Roman" charset="0"/>
              <a:ea typeface="ＭＳ Ｐゴシック" charset="0"/>
            </a:endParaRPr>
          </a:p>
        </p:txBody>
      </p:sp>
      <p:sp>
        <p:nvSpPr>
          <p:cNvPr id="65540" name="Slide Number Placeholder 3">
            <a:extLst>
              <a:ext uri="{FF2B5EF4-FFF2-40B4-BE49-F238E27FC236}">
                <a16:creationId xmlns:a16="http://schemas.microsoft.com/office/drawing/2014/main" id="{825BF9EC-F09C-468E-996D-2A0E7D7995F6}"/>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E0779C54-2E22-48FA-9D0A-E1CEEA268EB9}" type="slidenum">
              <a:rPr lang="en-US" altLang="en-US" sz="1200"/>
              <a:pPr>
                <a:defRPr/>
              </a:pPr>
              <a:t>16</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48CC2AE9-E1D9-4B28-B9DB-DD26368E5D63}"/>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1ED464A8-A7CC-499A-BD5F-69EB62DC2965}" type="slidenum">
              <a:rPr lang="en-US" altLang="en-US" sz="1200"/>
              <a:pPr>
                <a:defRPr/>
              </a:pPr>
              <a:t>19</a:t>
            </a:fld>
            <a:endParaRPr lang="en-US" altLang="en-US" sz="1200"/>
          </a:p>
        </p:txBody>
      </p:sp>
      <p:sp>
        <p:nvSpPr>
          <p:cNvPr id="68611" name="Rectangle 2">
            <a:extLst>
              <a:ext uri="{FF2B5EF4-FFF2-40B4-BE49-F238E27FC236}">
                <a16:creationId xmlns:a16="http://schemas.microsoft.com/office/drawing/2014/main" id="{F84745F4-11BA-4528-B2B1-96904CDB27C1}"/>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150187DC-F484-4A0B-9C51-E5FDF0C1A758}"/>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Times New Roman" charset="0"/>
                <a:ea typeface="ＭＳ Ｐゴシック" charset="0"/>
              </a:rPr>
              <a:t>Pierre</a:t>
            </a:r>
          </a:p>
          <a:p>
            <a:pPr>
              <a:defRPr/>
            </a:pPr>
            <a:endParaRPr lang="en-US">
              <a:latin typeface="Times New Roman" charset="0"/>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DF863AA1-3934-41B0-9AE1-74EA0E6A423B}"/>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75A7294A-D581-40B5-A26B-A287DCF0C05D}" type="slidenum">
              <a:rPr lang="en-US" altLang="en-US" sz="1200"/>
              <a:pPr>
                <a:defRPr/>
              </a:pPr>
              <a:t>20</a:t>
            </a:fld>
            <a:endParaRPr lang="en-US" altLang="en-US" sz="1200"/>
          </a:p>
        </p:txBody>
      </p:sp>
      <p:sp>
        <p:nvSpPr>
          <p:cNvPr id="69635" name="Rectangle 2">
            <a:extLst>
              <a:ext uri="{FF2B5EF4-FFF2-40B4-BE49-F238E27FC236}">
                <a16:creationId xmlns:a16="http://schemas.microsoft.com/office/drawing/2014/main" id="{1F2C8422-0871-41FB-A0E1-79DAB699499B}"/>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914C3C1F-978C-4775-B18A-F706A3DED08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Times New Roman" charset="0"/>
                <a:ea typeface="ＭＳ Ｐゴシック" charset="0"/>
              </a:rPr>
              <a:t>Pierre</a:t>
            </a:r>
          </a:p>
          <a:p>
            <a:pPr>
              <a:defRPr/>
            </a:pPr>
            <a:endParaRPr lang="en-US">
              <a:latin typeface="Times New Roman" charset="0"/>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3835ED4F-7C82-40CF-A30A-2491246DCFA3}"/>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39F647D5-83F6-4059-B6A6-3813AC6C79CF}" type="slidenum">
              <a:rPr lang="en-US" altLang="en-US" sz="1200"/>
              <a:pPr>
                <a:defRPr/>
              </a:pPr>
              <a:t>21</a:t>
            </a:fld>
            <a:endParaRPr lang="en-US" altLang="en-US" sz="1200"/>
          </a:p>
        </p:txBody>
      </p:sp>
      <p:sp>
        <p:nvSpPr>
          <p:cNvPr id="70659" name="Rectangle 2">
            <a:extLst>
              <a:ext uri="{FF2B5EF4-FFF2-40B4-BE49-F238E27FC236}">
                <a16:creationId xmlns:a16="http://schemas.microsoft.com/office/drawing/2014/main" id="{EFBF2930-B0A0-4512-80B1-90D087ADFD54}"/>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FE771B2E-4028-4604-B227-EE4365EF6EFB}"/>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Times New Roman" charset="0"/>
                <a:ea typeface="ＭＳ Ｐゴシック" charset="0"/>
              </a:rPr>
              <a:t>Pierre</a:t>
            </a:r>
          </a:p>
          <a:p>
            <a:pPr>
              <a:defRPr/>
            </a:pPr>
            <a:endParaRPr lang="en-US">
              <a:latin typeface="Times New Roman" charset="0"/>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99AAAA71-744D-4E97-A215-E6E15971ABAD}"/>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C225EBCF-F0A0-43C1-9172-D5C3165E7814}" type="slidenum">
              <a:rPr lang="en-US" altLang="en-US" sz="1200"/>
              <a:pPr>
                <a:defRPr/>
              </a:pPr>
              <a:t>22</a:t>
            </a:fld>
            <a:endParaRPr lang="en-US" altLang="en-US" sz="1200"/>
          </a:p>
        </p:txBody>
      </p:sp>
      <p:sp>
        <p:nvSpPr>
          <p:cNvPr id="71683" name="Rectangle 2">
            <a:extLst>
              <a:ext uri="{FF2B5EF4-FFF2-40B4-BE49-F238E27FC236}">
                <a16:creationId xmlns:a16="http://schemas.microsoft.com/office/drawing/2014/main" id="{FF0507E0-42F2-4E2E-AD9F-930E6A147645}"/>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824007FE-1853-40ED-A930-4F21654D9AC2}"/>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Times New Roman" charset="0"/>
                <a:ea typeface="ＭＳ Ｐゴシック" charset="0"/>
              </a:rPr>
              <a:t>Pierre</a:t>
            </a:r>
          </a:p>
          <a:p>
            <a:pPr>
              <a:defRPr/>
            </a:pPr>
            <a:endParaRPr lang="en-US">
              <a:latin typeface="Times New Roman" charset="0"/>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2C8C42D2-CC44-410A-AC5D-CF881AF907A8}"/>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0F55D811-5E80-4B56-9DD8-DBFF005B709E}"/>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r>
              <a:rPr lang="en-CA">
                <a:latin typeface="Times New Roman" charset="0"/>
                <a:ea typeface="ＭＳ Ｐゴシック" charset="0"/>
              </a:rPr>
              <a:t>This slide must be visually presented to the audience AND verbalized by the speaker.</a:t>
            </a:r>
          </a:p>
        </p:txBody>
      </p:sp>
      <p:sp>
        <p:nvSpPr>
          <p:cNvPr id="79876" name="Slide Number Placeholder 3">
            <a:extLst>
              <a:ext uri="{FF2B5EF4-FFF2-40B4-BE49-F238E27FC236}">
                <a16:creationId xmlns:a16="http://schemas.microsoft.com/office/drawing/2014/main" id="{ED6080D5-A21D-466A-81BE-2CA85A48A0D3}"/>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0275">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0275">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0275">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0275">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0275">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E03BFCA9-9E46-421E-B0CA-608B4D3F5AF5}" type="slidenum">
              <a:rPr lang="en-CA" altLang="en-US" sz="1200">
                <a:latin typeface="Calibri" panose="020F0502020204030204" pitchFamily="34" charset="0"/>
              </a:rPr>
              <a:pPr>
                <a:defRPr/>
              </a:pPr>
              <a:t>2</a:t>
            </a:fld>
            <a:endParaRPr lang="en-CA" altLang="en-US" sz="120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D3C872B5-7C6A-46E2-92DC-B21FB8CD5EB9}"/>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7DAA3EAE-9B41-4908-8626-2DB476005185}" type="slidenum">
              <a:rPr lang="en-US" altLang="en-US" sz="1200"/>
              <a:pPr>
                <a:defRPr/>
              </a:pPr>
              <a:t>23</a:t>
            </a:fld>
            <a:endParaRPr lang="en-US" altLang="en-US" sz="1200"/>
          </a:p>
        </p:txBody>
      </p:sp>
      <p:sp>
        <p:nvSpPr>
          <p:cNvPr id="72707" name="Rectangle 2">
            <a:extLst>
              <a:ext uri="{FF2B5EF4-FFF2-40B4-BE49-F238E27FC236}">
                <a16:creationId xmlns:a16="http://schemas.microsoft.com/office/drawing/2014/main" id="{C1800180-AFD9-4D03-8656-CF9662E257EF}"/>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B6C8F74C-FAFC-45A9-9392-BF59F4881BB6}"/>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Times New Roman" charset="0"/>
                <a:ea typeface="ＭＳ Ｐゴシック" charset="0"/>
              </a:rPr>
              <a:t>Pierre</a:t>
            </a:r>
          </a:p>
          <a:p>
            <a:pPr>
              <a:defRPr/>
            </a:pPr>
            <a:endParaRPr lang="en-US">
              <a:latin typeface="Times New Roman" charset="0"/>
              <a:ea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4476BA61-59D9-48FA-A451-774B2460DAE2}"/>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0275">
              <a:defRPr sz="2400">
                <a:solidFill>
                  <a:schemeClr val="tx1"/>
                </a:solidFill>
                <a:latin typeface="Times New Roman" panose="02020603050405020304" pitchFamily="18" charset="0"/>
                <a:ea typeface="ＭＳ Ｐゴシック" panose="020B0600070205080204" pitchFamily="34" charset="-128"/>
              </a:defRPr>
            </a:lvl1pPr>
            <a:lvl2pPr marL="741363" indent="-284163" defTabSz="930275">
              <a:defRPr sz="2400">
                <a:solidFill>
                  <a:schemeClr val="tx1"/>
                </a:solidFill>
                <a:latin typeface="Times New Roman" panose="02020603050405020304" pitchFamily="18" charset="0"/>
                <a:ea typeface="ＭＳ Ｐゴシック" panose="020B0600070205080204" pitchFamily="34" charset="-128"/>
              </a:defRPr>
            </a:lvl2pPr>
            <a:lvl3pPr marL="1141413" indent="-227013" defTabSz="930275">
              <a:defRPr sz="2400">
                <a:solidFill>
                  <a:schemeClr val="tx1"/>
                </a:solidFill>
                <a:latin typeface="Times New Roman" panose="02020603050405020304" pitchFamily="18" charset="0"/>
                <a:ea typeface="ＭＳ Ｐゴシック" panose="020B0600070205080204" pitchFamily="34" charset="-128"/>
              </a:defRPr>
            </a:lvl3pPr>
            <a:lvl4pPr marL="1598613" indent="-227013" defTabSz="930275">
              <a:defRPr sz="2400">
                <a:solidFill>
                  <a:schemeClr val="tx1"/>
                </a:solidFill>
                <a:latin typeface="Times New Roman" panose="02020603050405020304" pitchFamily="18" charset="0"/>
                <a:ea typeface="ＭＳ Ｐゴシック" panose="020B0600070205080204" pitchFamily="34" charset="-128"/>
              </a:defRPr>
            </a:lvl4pPr>
            <a:lvl5pPr marL="2055813" indent="-227013" defTabSz="930275">
              <a:defRPr sz="2400">
                <a:solidFill>
                  <a:schemeClr val="tx1"/>
                </a:solidFill>
                <a:latin typeface="Times New Roman" panose="02020603050405020304" pitchFamily="18" charset="0"/>
                <a:ea typeface="ＭＳ Ｐゴシック" panose="020B0600070205080204" pitchFamily="34" charset="-128"/>
              </a:defRPr>
            </a:lvl5pPr>
            <a:lvl6pPr marL="2513013" indent="-227013" defTabSz="9302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0213" indent="-227013" defTabSz="9302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7413" indent="-227013" defTabSz="9302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4613" indent="-227013" defTabSz="9302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97E70244-BB0B-4692-B7A5-4892BABB3812}" type="slidenum">
              <a:rPr lang="en-US" altLang="en-US" sz="1200"/>
              <a:pPr>
                <a:defRPr/>
              </a:pPr>
              <a:t>24</a:t>
            </a:fld>
            <a:endParaRPr lang="en-US" altLang="en-US" sz="1200"/>
          </a:p>
        </p:txBody>
      </p:sp>
      <p:sp>
        <p:nvSpPr>
          <p:cNvPr id="7171" name="Rectangle 2">
            <a:extLst>
              <a:ext uri="{FF2B5EF4-FFF2-40B4-BE49-F238E27FC236}">
                <a16:creationId xmlns:a16="http://schemas.microsoft.com/office/drawing/2014/main" id="{CAD3646D-3765-4DC8-9D5E-714CF06D3DDF}"/>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6CE3AFF2-95E3-46AA-8734-2C7E8CAA9A01}"/>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fontAlgn="auto" hangingPunct="1">
              <a:spcBef>
                <a:spcPts val="0"/>
              </a:spcBef>
              <a:spcAft>
                <a:spcPts val="0"/>
              </a:spcAft>
              <a:defRPr/>
            </a:pPr>
            <a:endParaRPr lang="en-US">
              <a:ea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80BD2829-7C5E-48EA-850E-B37511027AB5}"/>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11">
              <a:defRPr sz="2400">
                <a:solidFill>
                  <a:schemeClr val="tx1"/>
                </a:solidFill>
                <a:latin typeface="Times New Roman" pitchFamily="18" charset="0"/>
                <a:ea typeface="ＭＳ Ｐゴシック" pitchFamily="1" charset="-128"/>
              </a:defRPr>
            </a:lvl1pPr>
            <a:lvl2pPr marL="742909" indent="-285734" defTabSz="931811">
              <a:defRPr sz="2400">
                <a:solidFill>
                  <a:schemeClr val="tx1"/>
                </a:solidFill>
                <a:latin typeface="Times New Roman" pitchFamily="18" charset="0"/>
                <a:ea typeface="ＭＳ Ｐゴシック" pitchFamily="1" charset="-128"/>
              </a:defRPr>
            </a:lvl2pPr>
            <a:lvl3pPr marL="1142937" indent="-228587" defTabSz="931811">
              <a:defRPr sz="2400">
                <a:solidFill>
                  <a:schemeClr val="tx1"/>
                </a:solidFill>
                <a:latin typeface="Times New Roman" pitchFamily="18" charset="0"/>
                <a:ea typeface="ＭＳ Ｐゴシック" pitchFamily="1" charset="-128"/>
              </a:defRPr>
            </a:lvl3pPr>
            <a:lvl4pPr marL="1600111" indent="-228587" defTabSz="931811">
              <a:defRPr sz="2400">
                <a:solidFill>
                  <a:schemeClr val="tx1"/>
                </a:solidFill>
                <a:latin typeface="Times New Roman" pitchFamily="18" charset="0"/>
                <a:ea typeface="ＭＳ Ｐゴシック" pitchFamily="1" charset="-128"/>
              </a:defRPr>
            </a:lvl4pPr>
            <a:lvl5pPr marL="2057287" indent="-228587" defTabSz="931811">
              <a:defRPr sz="2400">
                <a:solidFill>
                  <a:schemeClr val="tx1"/>
                </a:solidFill>
                <a:latin typeface="Times New Roman" pitchFamily="18" charset="0"/>
                <a:ea typeface="ＭＳ Ｐゴシック" pitchFamily="1" charset="-128"/>
              </a:defRPr>
            </a:lvl5pPr>
            <a:lvl6pPr marL="2514461" indent="-228587" defTabSz="931811" eaLnBrk="0" fontAlgn="base" hangingPunct="0">
              <a:spcBef>
                <a:spcPct val="0"/>
              </a:spcBef>
              <a:spcAft>
                <a:spcPct val="0"/>
              </a:spcAft>
              <a:defRPr sz="2400">
                <a:solidFill>
                  <a:schemeClr val="tx1"/>
                </a:solidFill>
                <a:latin typeface="Times New Roman" pitchFamily="18" charset="0"/>
                <a:ea typeface="ＭＳ Ｐゴシック" pitchFamily="1" charset="-128"/>
              </a:defRPr>
            </a:lvl6pPr>
            <a:lvl7pPr marL="2971635" indent="-228587" defTabSz="931811" eaLnBrk="0" fontAlgn="base" hangingPunct="0">
              <a:spcBef>
                <a:spcPct val="0"/>
              </a:spcBef>
              <a:spcAft>
                <a:spcPct val="0"/>
              </a:spcAft>
              <a:defRPr sz="2400">
                <a:solidFill>
                  <a:schemeClr val="tx1"/>
                </a:solidFill>
                <a:latin typeface="Times New Roman" pitchFamily="18" charset="0"/>
                <a:ea typeface="ＭＳ Ｐゴシック" pitchFamily="1" charset="-128"/>
              </a:defRPr>
            </a:lvl7pPr>
            <a:lvl8pPr marL="3428811" indent="-228587" defTabSz="931811" eaLnBrk="0" fontAlgn="base" hangingPunct="0">
              <a:spcBef>
                <a:spcPct val="0"/>
              </a:spcBef>
              <a:spcAft>
                <a:spcPct val="0"/>
              </a:spcAft>
              <a:defRPr sz="2400">
                <a:solidFill>
                  <a:schemeClr val="tx1"/>
                </a:solidFill>
                <a:latin typeface="Times New Roman" pitchFamily="18" charset="0"/>
                <a:ea typeface="ＭＳ Ｐゴシック" pitchFamily="1" charset="-128"/>
              </a:defRPr>
            </a:lvl8pPr>
            <a:lvl9pPr marL="3885985" indent="-228587" defTabSz="931811" eaLnBrk="0" fontAlgn="base" hangingPunct="0">
              <a:spcBef>
                <a:spcPct val="0"/>
              </a:spcBef>
              <a:spcAft>
                <a:spcPct val="0"/>
              </a:spcAft>
              <a:defRPr sz="2400">
                <a:solidFill>
                  <a:schemeClr val="tx1"/>
                </a:solidFill>
                <a:latin typeface="Times New Roman" pitchFamily="18" charset="0"/>
                <a:ea typeface="ＭＳ Ｐゴシック" pitchFamily="1" charset="-128"/>
              </a:defRPr>
            </a:lvl9pPr>
          </a:lstStyle>
          <a:p>
            <a:pPr>
              <a:defRPr/>
            </a:pPr>
            <a:fld id="{AE8B8C4A-C126-4BCD-9497-E0F9C46A8A6C}" type="slidenum">
              <a:rPr lang="en-US" sz="1200"/>
              <a:pPr>
                <a:defRPr/>
              </a:pPr>
              <a:t>25</a:t>
            </a:fld>
            <a:endParaRPr lang="en-US" sz="1200"/>
          </a:p>
        </p:txBody>
      </p:sp>
      <p:sp>
        <p:nvSpPr>
          <p:cNvPr id="7171" name="Rectangle 2">
            <a:extLst>
              <a:ext uri="{FF2B5EF4-FFF2-40B4-BE49-F238E27FC236}">
                <a16:creationId xmlns:a16="http://schemas.microsoft.com/office/drawing/2014/main" id="{3A2A4DCC-7CD2-4C8E-BD0D-2824218A5035}"/>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E5D9E8EE-C67D-4C23-BF25-94A419602D67}"/>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fontAlgn="auto" hangingPunct="1">
              <a:spcBef>
                <a:spcPts val="0"/>
              </a:spcBef>
              <a:spcAft>
                <a:spcPts val="0"/>
              </a:spcAft>
              <a:defRPr/>
            </a:pPr>
            <a:endParaRPr lang="en-US">
              <a:ea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4B06198-3FEA-4754-8614-7FD034B4D4A2}"/>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417A6137-5570-482D-B660-D3CC3F9F9E79}"/>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fontAlgn="auto" hangingPunct="1">
              <a:spcBef>
                <a:spcPts val="0"/>
              </a:spcBef>
              <a:spcAft>
                <a:spcPts val="0"/>
              </a:spcAft>
              <a:defRPr/>
            </a:pPr>
            <a:endParaRPr lang="en-US" dirty="0">
              <a:ea typeface="ＭＳ Ｐゴシック" pitchFamily="1" charset="-128"/>
            </a:endParaRPr>
          </a:p>
        </p:txBody>
      </p:sp>
      <p:sp>
        <p:nvSpPr>
          <p:cNvPr id="76804" name="Slide Number Placeholder 3">
            <a:extLst>
              <a:ext uri="{FF2B5EF4-FFF2-40B4-BE49-F238E27FC236}">
                <a16:creationId xmlns:a16="http://schemas.microsoft.com/office/drawing/2014/main" id="{71CBB6B7-9065-4A81-A3F5-3A4A838B6CA0}"/>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0275">
              <a:defRPr sz="2400">
                <a:solidFill>
                  <a:schemeClr val="tx1"/>
                </a:solidFill>
                <a:latin typeface="Times New Roman" panose="02020603050405020304" pitchFamily="18" charset="0"/>
                <a:ea typeface="ＭＳ Ｐゴシック" panose="020B0600070205080204" pitchFamily="34" charset="-128"/>
              </a:defRPr>
            </a:lvl1pPr>
            <a:lvl2pPr marL="741363" indent="-284163" defTabSz="930275">
              <a:defRPr sz="2400">
                <a:solidFill>
                  <a:schemeClr val="tx1"/>
                </a:solidFill>
                <a:latin typeface="Times New Roman" panose="02020603050405020304" pitchFamily="18" charset="0"/>
                <a:ea typeface="ＭＳ Ｐゴシック" panose="020B0600070205080204" pitchFamily="34" charset="-128"/>
              </a:defRPr>
            </a:lvl2pPr>
            <a:lvl3pPr marL="1141413" indent="-227013" defTabSz="930275">
              <a:defRPr sz="2400">
                <a:solidFill>
                  <a:schemeClr val="tx1"/>
                </a:solidFill>
                <a:latin typeface="Times New Roman" panose="02020603050405020304" pitchFamily="18" charset="0"/>
                <a:ea typeface="ＭＳ Ｐゴシック" panose="020B0600070205080204" pitchFamily="34" charset="-128"/>
              </a:defRPr>
            </a:lvl3pPr>
            <a:lvl4pPr marL="1598613" indent="-227013" defTabSz="930275">
              <a:defRPr sz="2400">
                <a:solidFill>
                  <a:schemeClr val="tx1"/>
                </a:solidFill>
                <a:latin typeface="Times New Roman" panose="02020603050405020304" pitchFamily="18" charset="0"/>
                <a:ea typeface="ＭＳ Ｐゴシック" panose="020B0600070205080204" pitchFamily="34" charset="-128"/>
              </a:defRPr>
            </a:lvl4pPr>
            <a:lvl5pPr marL="2055813" indent="-227013" defTabSz="930275">
              <a:defRPr sz="2400">
                <a:solidFill>
                  <a:schemeClr val="tx1"/>
                </a:solidFill>
                <a:latin typeface="Times New Roman" panose="02020603050405020304" pitchFamily="18" charset="0"/>
                <a:ea typeface="ＭＳ Ｐゴシック" panose="020B0600070205080204" pitchFamily="34" charset="-128"/>
              </a:defRPr>
            </a:lvl5pPr>
            <a:lvl6pPr marL="2513013" indent="-227013" defTabSz="9302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0213" indent="-227013" defTabSz="9302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7413" indent="-227013" defTabSz="9302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4613" indent="-227013" defTabSz="9302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2A9F5E81-81F4-4214-AF52-A4E373C7684E}" type="slidenum">
              <a:rPr lang="en-US" altLang="en-US" sz="1200"/>
              <a:pPr>
                <a:defRPr/>
              </a:pPr>
              <a:t>26</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3C616CB6-69B3-44AB-8123-957813464B00}"/>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8E5EA648-39E4-47C7-98AE-DC3F757AE53F}"/>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fontAlgn="auto" hangingPunct="1">
              <a:spcBef>
                <a:spcPts val="0"/>
              </a:spcBef>
              <a:spcAft>
                <a:spcPts val="0"/>
              </a:spcAft>
              <a:defRPr/>
            </a:pPr>
            <a:endParaRPr lang="en-US" dirty="0">
              <a:ea typeface="ＭＳ Ｐゴシック" pitchFamily="1" charset="-128"/>
            </a:endParaRPr>
          </a:p>
        </p:txBody>
      </p:sp>
      <p:sp>
        <p:nvSpPr>
          <p:cNvPr id="76804" name="Slide Number Placeholder 3">
            <a:extLst>
              <a:ext uri="{FF2B5EF4-FFF2-40B4-BE49-F238E27FC236}">
                <a16:creationId xmlns:a16="http://schemas.microsoft.com/office/drawing/2014/main" id="{59D80A55-9F9B-476B-B2A5-65DCF3419AF5}"/>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0275">
              <a:defRPr sz="2400">
                <a:solidFill>
                  <a:schemeClr val="tx1"/>
                </a:solidFill>
                <a:latin typeface="Times New Roman" panose="02020603050405020304" pitchFamily="18" charset="0"/>
                <a:ea typeface="ＭＳ Ｐゴシック" panose="020B0600070205080204" pitchFamily="34" charset="-128"/>
              </a:defRPr>
            </a:lvl1pPr>
            <a:lvl2pPr marL="741363" indent="-284163" defTabSz="930275">
              <a:defRPr sz="2400">
                <a:solidFill>
                  <a:schemeClr val="tx1"/>
                </a:solidFill>
                <a:latin typeface="Times New Roman" panose="02020603050405020304" pitchFamily="18" charset="0"/>
                <a:ea typeface="ＭＳ Ｐゴシック" panose="020B0600070205080204" pitchFamily="34" charset="-128"/>
              </a:defRPr>
            </a:lvl2pPr>
            <a:lvl3pPr marL="1141413" indent="-227013" defTabSz="930275">
              <a:defRPr sz="2400">
                <a:solidFill>
                  <a:schemeClr val="tx1"/>
                </a:solidFill>
                <a:latin typeface="Times New Roman" panose="02020603050405020304" pitchFamily="18" charset="0"/>
                <a:ea typeface="ＭＳ Ｐゴシック" panose="020B0600070205080204" pitchFamily="34" charset="-128"/>
              </a:defRPr>
            </a:lvl3pPr>
            <a:lvl4pPr marL="1598613" indent="-227013" defTabSz="930275">
              <a:defRPr sz="2400">
                <a:solidFill>
                  <a:schemeClr val="tx1"/>
                </a:solidFill>
                <a:latin typeface="Times New Roman" panose="02020603050405020304" pitchFamily="18" charset="0"/>
                <a:ea typeface="ＭＳ Ｐゴシック" panose="020B0600070205080204" pitchFamily="34" charset="-128"/>
              </a:defRPr>
            </a:lvl4pPr>
            <a:lvl5pPr marL="2055813" indent="-227013" defTabSz="930275">
              <a:defRPr sz="2400">
                <a:solidFill>
                  <a:schemeClr val="tx1"/>
                </a:solidFill>
                <a:latin typeface="Times New Roman" panose="02020603050405020304" pitchFamily="18" charset="0"/>
                <a:ea typeface="ＭＳ Ｐゴシック" panose="020B0600070205080204" pitchFamily="34" charset="-128"/>
              </a:defRPr>
            </a:lvl5pPr>
            <a:lvl6pPr marL="2513013" indent="-227013" defTabSz="9302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0213" indent="-227013" defTabSz="9302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7413" indent="-227013" defTabSz="9302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4613" indent="-227013" defTabSz="9302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1C0CAB02-B90D-421E-A762-B2113E9468A5}" type="slidenum">
              <a:rPr lang="en-US" altLang="en-US" sz="1200"/>
              <a:pPr>
                <a:defRPr/>
              </a:pPr>
              <a:t>27</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869ED4DA-33CF-4FEF-B604-03EEC1281F37}"/>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6C12ACFB-8967-470B-ADF5-B98B00218AF0}" type="slidenum">
              <a:rPr lang="en-US" altLang="en-US" sz="1200"/>
              <a:pPr>
                <a:defRPr/>
              </a:pPr>
              <a:t>28</a:t>
            </a:fld>
            <a:endParaRPr lang="en-US" altLang="en-US" sz="1200"/>
          </a:p>
        </p:txBody>
      </p:sp>
      <p:sp>
        <p:nvSpPr>
          <p:cNvPr id="66563" name="Rectangle 2">
            <a:extLst>
              <a:ext uri="{FF2B5EF4-FFF2-40B4-BE49-F238E27FC236}">
                <a16:creationId xmlns:a16="http://schemas.microsoft.com/office/drawing/2014/main" id="{67A4AF7A-49A2-48E5-BAFD-EA860EA21C75}"/>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B0BE3C40-FB6A-44B9-838E-0B6996CB1EA5}"/>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imes New Roman" charset="0"/>
                <a:ea typeface="ＭＳ Ｐゴシック" charset="0"/>
              </a:rPr>
              <a:t>Joss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201024B4-52EE-4BC4-80AA-F0F95839AFFE}"/>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2400">
                <a:solidFill>
                  <a:schemeClr val="tx1"/>
                </a:solidFill>
                <a:latin typeface="Times New Roman" pitchFamily="18" charset="0"/>
                <a:ea typeface="ＭＳ Ｐゴシック" pitchFamily="1" charset="-128"/>
              </a:defRPr>
            </a:lvl1pPr>
            <a:lvl2pPr marL="742950" indent="-285750" defTabSz="931863">
              <a:defRPr sz="2400">
                <a:solidFill>
                  <a:schemeClr val="tx1"/>
                </a:solidFill>
                <a:latin typeface="Times New Roman" pitchFamily="18" charset="0"/>
                <a:ea typeface="ＭＳ Ｐゴシック" pitchFamily="1" charset="-128"/>
              </a:defRPr>
            </a:lvl2pPr>
            <a:lvl3pPr marL="1143000" indent="-228600" defTabSz="931863">
              <a:defRPr sz="2400">
                <a:solidFill>
                  <a:schemeClr val="tx1"/>
                </a:solidFill>
                <a:latin typeface="Times New Roman" pitchFamily="18" charset="0"/>
                <a:ea typeface="ＭＳ Ｐゴシック" pitchFamily="1" charset="-128"/>
              </a:defRPr>
            </a:lvl3pPr>
            <a:lvl4pPr marL="1600200" indent="-228600" defTabSz="931863">
              <a:defRPr sz="2400">
                <a:solidFill>
                  <a:schemeClr val="tx1"/>
                </a:solidFill>
                <a:latin typeface="Times New Roman" pitchFamily="18" charset="0"/>
                <a:ea typeface="ＭＳ Ｐゴシック" pitchFamily="1" charset="-128"/>
              </a:defRPr>
            </a:lvl4pPr>
            <a:lvl5pPr marL="2057400" indent="-228600" defTabSz="931863">
              <a:defRPr sz="2400">
                <a:solidFill>
                  <a:schemeClr val="tx1"/>
                </a:solidFill>
                <a:latin typeface="Times New Roman" pitchFamily="18" charset="0"/>
                <a:ea typeface="ＭＳ Ｐゴシック" pitchFamily="1" charset="-128"/>
              </a:defRPr>
            </a:lvl5pPr>
            <a:lvl6pPr marL="2514600" indent="-228600" defTabSz="931863" eaLnBrk="0" fontAlgn="base" hangingPunct="0">
              <a:spcBef>
                <a:spcPct val="0"/>
              </a:spcBef>
              <a:spcAft>
                <a:spcPct val="0"/>
              </a:spcAft>
              <a:defRPr sz="2400">
                <a:solidFill>
                  <a:schemeClr val="tx1"/>
                </a:solidFill>
                <a:latin typeface="Times New Roman" pitchFamily="18" charset="0"/>
                <a:ea typeface="ＭＳ Ｐゴシック" pitchFamily="1" charset="-128"/>
              </a:defRPr>
            </a:lvl6pPr>
            <a:lvl7pPr marL="2971800" indent="-228600" defTabSz="931863" eaLnBrk="0" fontAlgn="base" hangingPunct="0">
              <a:spcBef>
                <a:spcPct val="0"/>
              </a:spcBef>
              <a:spcAft>
                <a:spcPct val="0"/>
              </a:spcAft>
              <a:defRPr sz="2400">
                <a:solidFill>
                  <a:schemeClr val="tx1"/>
                </a:solidFill>
                <a:latin typeface="Times New Roman" pitchFamily="18" charset="0"/>
                <a:ea typeface="ＭＳ Ｐゴシック" pitchFamily="1" charset="-128"/>
              </a:defRPr>
            </a:lvl7pPr>
            <a:lvl8pPr marL="3429000" indent="-228600" defTabSz="931863" eaLnBrk="0" fontAlgn="base" hangingPunct="0">
              <a:spcBef>
                <a:spcPct val="0"/>
              </a:spcBef>
              <a:spcAft>
                <a:spcPct val="0"/>
              </a:spcAft>
              <a:defRPr sz="2400">
                <a:solidFill>
                  <a:schemeClr val="tx1"/>
                </a:solidFill>
                <a:latin typeface="Times New Roman" pitchFamily="18" charset="0"/>
                <a:ea typeface="ＭＳ Ｐゴシック" pitchFamily="1" charset="-128"/>
              </a:defRPr>
            </a:lvl8pPr>
            <a:lvl9pPr marL="3886200" indent="-228600" defTabSz="931863" eaLnBrk="0" fontAlgn="base" hangingPunct="0">
              <a:spcBef>
                <a:spcPct val="0"/>
              </a:spcBef>
              <a:spcAft>
                <a:spcPct val="0"/>
              </a:spcAft>
              <a:defRPr sz="2400">
                <a:solidFill>
                  <a:schemeClr val="tx1"/>
                </a:solidFill>
                <a:latin typeface="Times New Roman" pitchFamily="18" charset="0"/>
                <a:ea typeface="ＭＳ Ｐゴシック" pitchFamily="1" charset="-128"/>
              </a:defRPr>
            </a:lvl9pPr>
          </a:lstStyle>
          <a:p>
            <a:pPr>
              <a:defRPr/>
            </a:pPr>
            <a:fld id="{3026E9A5-DCF3-4DAF-95CB-B7E74BEB9FD3}" type="slidenum">
              <a:rPr lang="en-US" sz="1200" smtClean="0"/>
              <a:pPr>
                <a:defRPr/>
              </a:pPr>
              <a:t>29</a:t>
            </a:fld>
            <a:endParaRPr lang="en-US" sz="1200"/>
          </a:p>
        </p:txBody>
      </p:sp>
      <p:sp>
        <p:nvSpPr>
          <p:cNvPr id="66563" name="Rectangle 2">
            <a:extLst>
              <a:ext uri="{FF2B5EF4-FFF2-40B4-BE49-F238E27FC236}">
                <a16:creationId xmlns:a16="http://schemas.microsoft.com/office/drawing/2014/main" id="{76A6E21D-D96B-4401-814E-18C98A448B0D}"/>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F89A2CC1-1BAE-4BA5-B33A-26AC393B718E}"/>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imes New Roman" charset="0"/>
                <a:ea typeface="ＭＳ Ｐゴシック" charset="0"/>
              </a:rPr>
              <a:t>Joss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DDE71-9494-4027-9C40-B7EED43B5049}"/>
              </a:ext>
            </a:extLst>
          </p:cNvPr>
          <p:cNvSpPr>
            <a:spLocks noGrp="1" noRot="1" noChangeAspect="1"/>
          </p:cNvSpPr>
          <p:nvPr>
            <p:ph type="sldImg"/>
          </p:nvPr>
        </p:nvSpPr>
        <p:spPr/>
      </p:sp>
      <p:sp>
        <p:nvSpPr>
          <p:cNvPr id="66563" name="Notes Placeholder 2">
            <a:extLst>
              <a:ext uri="{FF2B5EF4-FFF2-40B4-BE49-F238E27FC236}">
                <a16:creationId xmlns:a16="http://schemas.microsoft.com/office/drawing/2014/main" id="{C48BABF3-9808-41C5-9C60-A6832623240B}"/>
              </a:ext>
            </a:extLst>
          </p:cNvPr>
          <p:cNvSpPr>
            <a:spLocks noGrp="1" noChangeArrowheads="1"/>
          </p:cNvSpPr>
          <p:nvPr>
            <p:ph type="body" idx="1"/>
          </p:nvPr>
        </p:nvSpPr>
        <p:spPr>
          <a:noFill/>
        </p:spPr>
        <p:txBody>
          <a:bodyPr/>
          <a:lstStyle/>
          <a:p>
            <a:r>
              <a:rPr lang="en-US" altLang="en-US"/>
              <a:t>Joss</a:t>
            </a:r>
          </a:p>
        </p:txBody>
      </p:sp>
      <p:sp>
        <p:nvSpPr>
          <p:cNvPr id="66564" name="Slide Number Placeholder 3">
            <a:extLst>
              <a:ext uri="{FF2B5EF4-FFF2-40B4-BE49-F238E27FC236}">
                <a16:creationId xmlns:a16="http://schemas.microsoft.com/office/drawing/2014/main" id="{4B5350A2-A23D-4834-AE12-E71EC8D081F7}"/>
              </a:ext>
            </a:extLst>
          </p:cNvPr>
          <p:cNvSpPr>
            <a:spLocks noGrp="1"/>
          </p:cNvSpPr>
          <p:nvPr>
            <p:ph type="sldNum" sz="quarter" idx="5"/>
          </p:nvPr>
        </p:nvSpPr>
        <p:spPr>
          <a:noFill/>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F6FF0276-79AD-40BE-AC30-78D54DDCC81A}"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pPr>
              <a:t>32</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6B75C0CB-7F0B-400B-BE32-29D92B4D05A2}"/>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BC1D3621-4498-484B-84A8-25C5B8BCF441}" type="slidenum">
              <a:rPr lang="en-US" altLang="en-US" sz="1200"/>
              <a:pPr>
                <a:defRPr/>
              </a:pPr>
              <a:t>33</a:t>
            </a:fld>
            <a:endParaRPr lang="en-US" altLang="en-US" sz="1200"/>
          </a:p>
        </p:txBody>
      </p:sp>
      <p:sp>
        <p:nvSpPr>
          <p:cNvPr id="67587" name="Rectangle 2">
            <a:extLst>
              <a:ext uri="{FF2B5EF4-FFF2-40B4-BE49-F238E27FC236}">
                <a16:creationId xmlns:a16="http://schemas.microsoft.com/office/drawing/2014/main" id="{A274A47B-1A52-4E61-BDD1-8859B14A1B8B}"/>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FA257E0A-1F9A-4F78-8671-309F15780EDB}"/>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Times New Roman" charset="0"/>
                <a:ea typeface="ＭＳ Ｐゴシック" charset="0"/>
              </a:rPr>
              <a:t>Joss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65EC617D-1FC8-4A63-8C43-2C73C9CB5405}"/>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CAD24E39-9927-454B-9258-E014ED19D2A7}" type="slidenum">
              <a:rPr lang="en-US" altLang="en-US" sz="1200"/>
              <a:pPr>
                <a:defRPr/>
              </a:pPr>
              <a:t>36</a:t>
            </a:fld>
            <a:endParaRPr lang="en-US" altLang="en-US" sz="1200"/>
          </a:p>
        </p:txBody>
      </p:sp>
      <p:sp>
        <p:nvSpPr>
          <p:cNvPr id="67587" name="Rectangle 2">
            <a:extLst>
              <a:ext uri="{FF2B5EF4-FFF2-40B4-BE49-F238E27FC236}">
                <a16:creationId xmlns:a16="http://schemas.microsoft.com/office/drawing/2014/main" id="{81935547-3414-4482-982E-2F676537EBEC}"/>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5DB7D3FA-4EC5-4E85-BC38-DAEC1E22CFD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imes New Roman" charset="0"/>
                <a:ea typeface="ＭＳ Ｐゴシック" charset="0"/>
              </a:rPr>
              <a:t>NRHA – added enhanced pregnancy screening X3 (first visit, 28 weeks, delivery)</a:t>
            </a:r>
          </a:p>
          <a:p>
            <a:pPr>
              <a:defRPr/>
            </a:pPr>
            <a:endParaRPr lang="en-US" dirty="0">
              <a:latin typeface="Times New Roman" charset="0"/>
              <a:ea typeface="ＭＳ Ｐゴシック" charset="0"/>
            </a:endParaRPr>
          </a:p>
          <a:p>
            <a:pPr>
              <a:defRPr/>
            </a:pPr>
            <a:r>
              <a:rPr lang="en-US" dirty="0">
                <a:latin typeface="Times New Roman" charset="0"/>
                <a:ea typeface="ＭＳ Ｐゴシック" charset="0"/>
              </a:rPr>
              <a:t>Assertive testing strategy	- only 22% completed 3, 6, 9, and 12 months syphilis serology testing (very difficult to implement with limited resources)</a:t>
            </a:r>
          </a:p>
          <a:p>
            <a:pPr>
              <a:defRPr/>
            </a:pPr>
            <a:r>
              <a:rPr lang="en-US" dirty="0">
                <a:latin typeface="Times New Roman" charset="0"/>
                <a:ea typeface="ＭＳ Ｐゴシック" charset="0"/>
              </a:rPr>
              <a:t>		- those refusing to get any repeat testing – 3 later found to have repeat syphilis infection (deemed late – delayed diagnosis)</a:t>
            </a:r>
          </a:p>
          <a:p>
            <a:pPr>
              <a:defRPr/>
            </a:pPr>
            <a:r>
              <a:rPr lang="en-US" dirty="0">
                <a:latin typeface="Times New Roman" charset="0"/>
                <a:ea typeface="ＭＳ Ｐゴシック" charset="0"/>
              </a:rPr>
              <a:t>		- those participating in repeat testing – 20 repeat infections detected (10% of all infectious cases in 12 months); 2 new HIV infections detected early; phone/text/email reminders used by PHNs and primary care providers; much more positive interaction between PHNs and clients (phone reminders </a:t>
            </a:r>
            <a:r>
              <a:rPr lang="en-US" dirty="0" err="1">
                <a:latin typeface="Times New Roman" charset="0"/>
                <a:ea typeface="ＭＳ Ｐゴシック" charset="0"/>
              </a:rPr>
              <a:t>vs</a:t>
            </a:r>
            <a:r>
              <a:rPr lang="en-US" dirty="0">
                <a:latin typeface="Times New Roman" charset="0"/>
                <a:ea typeface="ＭＳ Ｐゴシック" charset="0"/>
              </a:rPr>
              <a:t> invasive contact investigation questions)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3CE5E36B-59E7-4B14-B199-957EBA6D19C3}"/>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7F02C884-0BC5-4011-9B75-C4DD61BFBFC4}" type="slidenum">
              <a:rPr lang="en-US" altLang="en-US" sz="1200"/>
              <a:pPr>
                <a:defRPr/>
              </a:pPr>
              <a:t>4</a:t>
            </a:fld>
            <a:endParaRPr lang="en-US" altLang="en-US" sz="1200"/>
          </a:p>
        </p:txBody>
      </p:sp>
      <p:sp>
        <p:nvSpPr>
          <p:cNvPr id="66563" name="Rectangle 2">
            <a:extLst>
              <a:ext uri="{FF2B5EF4-FFF2-40B4-BE49-F238E27FC236}">
                <a16:creationId xmlns:a16="http://schemas.microsoft.com/office/drawing/2014/main" id="{23D3D64A-05DF-49A0-9125-6606ACB6F39A}"/>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C303F7D4-09CF-47EE-9612-E0978260B2DB}"/>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Times New Roman" charset="0"/>
                <a:ea typeface="ＭＳ Ｐゴシック" charset="0"/>
              </a:rPr>
              <a:t>Pierre</a:t>
            </a:r>
          </a:p>
          <a:p>
            <a:pPr>
              <a:defRPr/>
            </a:pPr>
            <a:endParaRPr lang="en-US">
              <a:latin typeface="Times New Roman" charset="0"/>
              <a:ea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A44C457-AE3E-429F-8F95-5713F17DD715}"/>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26D2574B-3666-4088-A1E9-2A4C2672CE95}" type="slidenum">
              <a:rPr lang="en-US" altLang="en-US" sz="1200"/>
              <a:pPr>
                <a:defRPr/>
              </a:pPr>
              <a:t>37</a:t>
            </a:fld>
            <a:endParaRPr lang="en-US" altLang="en-US" sz="1200"/>
          </a:p>
        </p:txBody>
      </p:sp>
      <p:sp>
        <p:nvSpPr>
          <p:cNvPr id="67587" name="Rectangle 2">
            <a:extLst>
              <a:ext uri="{FF2B5EF4-FFF2-40B4-BE49-F238E27FC236}">
                <a16:creationId xmlns:a16="http://schemas.microsoft.com/office/drawing/2014/main" id="{08B5107F-AFEA-4EFF-95D8-41F2E95FE397}"/>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469385B8-A343-4145-9286-8063DBD1E6D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Times New Roman" charset="0"/>
                <a:ea typeface="ＭＳ Ｐゴシック" charset="0"/>
              </a:rPr>
              <a:t>NRHA – added enhanced pregnancy screening X3 (first visit, 28 weeks, delivery)</a:t>
            </a:r>
          </a:p>
          <a:p>
            <a:pPr>
              <a:defRPr/>
            </a:pPr>
            <a:endParaRPr lang="en-US" dirty="0">
              <a:latin typeface="Times New Roman" charset="0"/>
              <a:ea typeface="ＭＳ Ｐゴシック" charset="0"/>
            </a:endParaRPr>
          </a:p>
          <a:p>
            <a:pPr>
              <a:defRPr/>
            </a:pPr>
            <a:r>
              <a:rPr lang="en-US" dirty="0">
                <a:latin typeface="Times New Roman" charset="0"/>
                <a:ea typeface="ＭＳ Ｐゴシック" charset="0"/>
              </a:rPr>
              <a:t>Assertive testing strategy	- offer routine q3monthly testing of all previously positive syphilis cases (focus on repeat infections)</a:t>
            </a:r>
          </a:p>
          <a:p>
            <a:pPr>
              <a:defRPr/>
            </a:pPr>
            <a:r>
              <a:rPr lang="en-US" dirty="0">
                <a:latin typeface="Times New Roman" charset="0"/>
                <a:ea typeface="ＭＳ Ｐゴシック" charset="0"/>
              </a:rPr>
              <a:t>		- only 22% completed 3, 6, 9, and 12 months syphilis serology testing (very difficult to implement with limited resources)</a:t>
            </a:r>
          </a:p>
          <a:p>
            <a:pPr>
              <a:defRPr/>
            </a:pPr>
            <a:r>
              <a:rPr lang="en-US" dirty="0">
                <a:latin typeface="Times New Roman" charset="0"/>
                <a:ea typeface="ＭＳ Ｐゴシック" charset="0"/>
              </a:rPr>
              <a:t>		- those refusing to get any repeat testing – 3 later found to have repeat syphilis infection (deemed late – delayed diagnosis)</a:t>
            </a:r>
          </a:p>
          <a:p>
            <a:pPr>
              <a:defRPr/>
            </a:pPr>
            <a:r>
              <a:rPr lang="en-US" dirty="0">
                <a:latin typeface="Times New Roman" charset="0"/>
                <a:ea typeface="ＭＳ Ｐゴシック" charset="0"/>
              </a:rPr>
              <a:t>		- those participating in repeat testing – 20 repeat infections detected (10% of all infectious cases in 12 months); 2 new HIV infections detected early; phone/text/email reminders used by PHNs and primary care providers; much more positive interaction between PHNs and clients (phone reminders </a:t>
            </a:r>
            <a:r>
              <a:rPr lang="en-US" dirty="0" err="1">
                <a:latin typeface="Times New Roman" charset="0"/>
                <a:ea typeface="ＭＳ Ｐゴシック" charset="0"/>
              </a:rPr>
              <a:t>vs</a:t>
            </a:r>
            <a:r>
              <a:rPr lang="en-US" dirty="0">
                <a:latin typeface="Times New Roman" charset="0"/>
                <a:ea typeface="ＭＳ Ｐゴシック" charset="0"/>
              </a:rPr>
              <a:t> invasive contact investigation questions)</a:t>
            </a:r>
          </a:p>
          <a:p>
            <a:pPr>
              <a:defRPr/>
            </a:pPr>
            <a:r>
              <a:rPr lang="en-US" dirty="0">
                <a:latin typeface="Times New Roman" charset="0"/>
                <a:ea typeface="ＭＳ Ｐゴシック" charset="0"/>
              </a:rPr>
              <a:t>		- future – focus on “core transmitting networks” associated with repeat syphilis = MSM/MSMW, &lt;35 </a:t>
            </a:r>
            <a:r>
              <a:rPr lang="en-US" dirty="0" err="1">
                <a:latin typeface="Times New Roman" charset="0"/>
                <a:ea typeface="ＭＳ Ｐゴシック" charset="0"/>
              </a:rPr>
              <a:t>yo</a:t>
            </a:r>
            <a:r>
              <a:rPr lang="en-US" dirty="0">
                <a:latin typeface="Times New Roman" charset="0"/>
                <a:ea typeface="ＭＳ Ｐゴシック" charset="0"/>
              </a:rPr>
              <a:t>, past </a:t>
            </a:r>
            <a:r>
              <a:rPr lang="en-US" dirty="0" err="1">
                <a:latin typeface="Times New Roman" charset="0"/>
                <a:ea typeface="ＭＳ Ｐゴシック" charset="0"/>
              </a:rPr>
              <a:t>Hx</a:t>
            </a:r>
            <a:r>
              <a:rPr lang="en-US" dirty="0">
                <a:latin typeface="Times New Roman" charset="0"/>
                <a:ea typeface="ＭＳ Ｐゴシック" charset="0"/>
              </a:rPr>
              <a:t> STBBI (including HIV +), low income; facilitate testing options (pre-filled lab slips)</a:t>
            </a:r>
          </a:p>
          <a:p>
            <a:pPr>
              <a:defRPr/>
            </a:pPr>
            <a:endParaRPr lang="en-US" dirty="0">
              <a:latin typeface="Times New Roman" charset="0"/>
              <a:ea typeface="ＭＳ Ｐゴシック" charset="0"/>
            </a:endParaRPr>
          </a:p>
          <a:p>
            <a:pPr>
              <a:defRPr/>
            </a:pPr>
            <a:endParaRPr lang="en-US" dirty="0">
              <a:latin typeface="Times New Roman" charset="0"/>
              <a:ea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74FB8B-BB2A-467D-8ADD-952E69AC0CE2}"/>
              </a:ext>
            </a:extLst>
          </p:cNvPr>
          <p:cNvSpPr>
            <a:spLocks noGrp="1" noRot="1" noChangeAspect="1"/>
          </p:cNvSpPr>
          <p:nvPr>
            <p:ph type="sldImg"/>
          </p:nvPr>
        </p:nvSpPr>
        <p:spPr/>
      </p:sp>
      <p:sp>
        <p:nvSpPr>
          <p:cNvPr id="78851" name="Notes Placeholder 2">
            <a:extLst>
              <a:ext uri="{FF2B5EF4-FFF2-40B4-BE49-F238E27FC236}">
                <a16:creationId xmlns:a16="http://schemas.microsoft.com/office/drawing/2014/main" id="{23CCF703-CF8D-4786-839C-712D345A2B39}"/>
              </a:ext>
            </a:extLst>
          </p:cNvPr>
          <p:cNvSpPr>
            <a:spLocks noGrp="1" noChangeArrowheads="1"/>
          </p:cNvSpPr>
          <p:nvPr>
            <p:ph type="body" idx="1"/>
          </p:nvPr>
        </p:nvSpPr>
        <p:spPr>
          <a:noFill/>
        </p:spPr>
        <p:txBody>
          <a:bodyPr/>
          <a:lstStyle/>
          <a:p>
            <a:endParaRPr lang="en-CA" altLang="en-US"/>
          </a:p>
        </p:txBody>
      </p:sp>
      <p:sp>
        <p:nvSpPr>
          <p:cNvPr id="4" name="Slide Number Placeholder 3">
            <a:extLst>
              <a:ext uri="{FF2B5EF4-FFF2-40B4-BE49-F238E27FC236}">
                <a16:creationId xmlns:a16="http://schemas.microsoft.com/office/drawing/2014/main" id="{0899C33C-AB9A-4E4D-B44B-B630DE0B2E10}"/>
              </a:ext>
            </a:extLst>
          </p:cNvPr>
          <p:cNvSpPr>
            <a:spLocks noGrp="1"/>
          </p:cNvSpPr>
          <p:nvPr>
            <p:ph type="sldNum" sz="quarter" idx="5"/>
          </p:nvPr>
        </p:nvSpPr>
        <p:spPr/>
        <p:txBody>
          <a:bodyPr/>
          <a:lstStyle/>
          <a:p>
            <a:pPr>
              <a:defRPr/>
            </a:pPr>
            <a:fld id="{85C5748E-E28E-455D-893A-F06BE22F28B4}" type="slidenum">
              <a:rPr lang="en-US" altLang="en-US" smtClean="0"/>
              <a:pPr>
                <a:defRPr/>
              </a:pPr>
              <a:t>40</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76C64C-EEE8-45B9-9669-D0AE9A6E01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8C598D-2FEC-41A9-91AB-3AAC11088F00}"/>
              </a:ext>
            </a:extLst>
          </p:cNvPr>
          <p:cNvSpPr>
            <a:spLocks noGrp="1"/>
          </p:cNvSpPr>
          <p:nvPr>
            <p:ph type="body" idx="1"/>
          </p:nvPr>
        </p:nvSpPr>
        <p:spPr/>
        <p:txBody>
          <a:bodyPr/>
          <a:lstStyle/>
          <a:p>
            <a:pPr>
              <a:defRPr/>
            </a:pPr>
            <a:r>
              <a:rPr lang="en-CA" dirty="0">
                <a:latin typeface="+mn-lt"/>
                <a:ea typeface="+mn-ea"/>
              </a:rPr>
              <a:t>Slide prepared by </a:t>
            </a:r>
            <a:r>
              <a:rPr lang="en-CA" dirty="0" err="1">
                <a:latin typeface="+mn-lt"/>
                <a:ea typeface="+mn-ea"/>
              </a:rPr>
              <a:t>R.Rusk</a:t>
            </a:r>
            <a:endParaRPr lang="en-CA" dirty="0">
              <a:latin typeface="+mn-lt"/>
              <a:ea typeface="+mn-ea"/>
            </a:endParaRPr>
          </a:p>
          <a:p>
            <a:pPr>
              <a:defRPr/>
            </a:pPr>
            <a:endParaRPr lang="en-CA" dirty="0">
              <a:latin typeface="+mn-lt"/>
              <a:ea typeface="+mn-ea"/>
            </a:endParaRPr>
          </a:p>
          <a:p>
            <a:pPr>
              <a:defRPr/>
            </a:pPr>
            <a:r>
              <a:rPr lang="en-CA" dirty="0">
                <a:latin typeface="+mn-lt"/>
                <a:ea typeface="+mn-ea"/>
              </a:rPr>
              <a:t>Note from SL to R2: I think the Hep C numbers may be wrong/too high? Here is the source:</a:t>
            </a:r>
          </a:p>
          <a:p>
            <a:pPr>
              <a:defRPr/>
            </a:pPr>
            <a:endParaRPr lang="en-CA" dirty="0">
              <a:latin typeface="+mn-lt"/>
              <a:ea typeface="+mn-ea"/>
            </a:endParaRPr>
          </a:p>
          <a:p>
            <a:pPr>
              <a:defRPr/>
            </a:pPr>
            <a:r>
              <a:rPr lang="en-CA" dirty="0">
                <a:latin typeface="+mn-lt"/>
                <a:ea typeface="+mn-ea"/>
              </a:rPr>
              <a:t>HEP C reference = “Burden of disease and cost of chronic hepatitis C infection in Canada. Myers, RC, et al. 2004” at </a:t>
            </a:r>
            <a:r>
              <a:rPr lang="en-CA" u="sng" dirty="0">
                <a:latin typeface="+mn-lt"/>
                <a:ea typeface="+mn-ea"/>
                <a:hlinkClick r:id="rId3"/>
              </a:rPr>
              <a:t>https://www-ncbi-nlm-nih-gov.uml.idm.oclc.org/pmc/articles/PMC4049256/</a:t>
            </a:r>
            <a:endParaRPr lang="en-CA" dirty="0"/>
          </a:p>
        </p:txBody>
      </p:sp>
      <p:sp>
        <p:nvSpPr>
          <p:cNvPr id="4" name="Slide Number Placeholder 3">
            <a:extLst>
              <a:ext uri="{FF2B5EF4-FFF2-40B4-BE49-F238E27FC236}">
                <a16:creationId xmlns:a16="http://schemas.microsoft.com/office/drawing/2014/main" id="{258C7036-2E70-4726-B4F1-36C1B8F7CBC9}"/>
              </a:ext>
            </a:extLst>
          </p:cNvPr>
          <p:cNvSpPr>
            <a:spLocks noGrp="1"/>
          </p:cNvSpPr>
          <p:nvPr>
            <p:ph type="sldNum" sz="quarter" idx="5"/>
          </p:nvPr>
        </p:nvSpPr>
        <p:spPr/>
        <p:txBody>
          <a:bodyPr/>
          <a:lstStyle/>
          <a:p>
            <a:pPr>
              <a:defRPr/>
            </a:pPr>
            <a:fld id="{15E12BD2-8A2F-487C-8784-E055496CF636}" type="slidenum">
              <a:rPr lang="en-US" smtClean="0"/>
              <a:pPr>
                <a:defRPr/>
              </a:pPr>
              <a:t>41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AA6CE-7E11-4FB6-AE7D-EF3B096245C8}"/>
              </a:ext>
            </a:extLst>
          </p:cNvPr>
          <p:cNvSpPr>
            <a:spLocks noGrp="1" noRot="1" noChangeAspect="1"/>
          </p:cNvSpPr>
          <p:nvPr>
            <p:ph type="sldImg"/>
          </p:nvPr>
        </p:nvSpPr>
        <p:spPr/>
      </p:sp>
      <p:sp>
        <p:nvSpPr>
          <p:cNvPr id="83971" name="Notes Placeholder 2">
            <a:extLst>
              <a:ext uri="{FF2B5EF4-FFF2-40B4-BE49-F238E27FC236}">
                <a16:creationId xmlns:a16="http://schemas.microsoft.com/office/drawing/2014/main" id="{B5AEBAAA-0DAC-4311-BC03-4467915370E6}"/>
              </a:ext>
            </a:extLst>
          </p:cNvPr>
          <p:cNvSpPr>
            <a:spLocks noGrp="1" noChangeArrowheads="1"/>
          </p:cNvSpPr>
          <p:nvPr>
            <p:ph type="body" idx="1"/>
          </p:nvPr>
        </p:nvSpPr>
        <p:spPr>
          <a:noFill/>
        </p:spPr>
        <p:txBody>
          <a:bodyPr/>
          <a:lstStyle/>
          <a:p>
            <a:endParaRPr lang="en-CA" altLang="en-US"/>
          </a:p>
        </p:txBody>
      </p:sp>
      <p:sp>
        <p:nvSpPr>
          <p:cNvPr id="83972" name="Slide Number Placeholder 3">
            <a:extLst>
              <a:ext uri="{FF2B5EF4-FFF2-40B4-BE49-F238E27FC236}">
                <a16:creationId xmlns:a16="http://schemas.microsoft.com/office/drawing/2014/main" id="{3D440AB9-EA11-4634-9D60-69E1DB02579D}"/>
              </a:ext>
            </a:extLst>
          </p:cNvPr>
          <p:cNvSpPr>
            <a:spLocks noGrp="1"/>
          </p:cNvSpPr>
          <p:nvPr>
            <p:ph type="sldNum" sz="quarter" idx="5"/>
          </p:nvPr>
        </p:nvSpPr>
        <p:spPr>
          <a:noFill/>
        </p:spPr>
        <p:txBody>
          <a:bodyPr/>
          <a:lstStyle>
            <a:lvl1pPr defTabSz="930275">
              <a:defRPr>
                <a:solidFill>
                  <a:schemeClr val="tx1"/>
                </a:solidFill>
                <a:latin typeface="Trebuchet MS" panose="020B0603020202020204" pitchFamily="34" charset="0"/>
              </a:defRPr>
            </a:lvl1pPr>
            <a:lvl2pPr marL="742950" indent="-285750" defTabSz="930275">
              <a:defRPr>
                <a:solidFill>
                  <a:schemeClr val="tx1"/>
                </a:solidFill>
                <a:latin typeface="Trebuchet MS" panose="020B0603020202020204" pitchFamily="34" charset="0"/>
              </a:defRPr>
            </a:lvl2pPr>
            <a:lvl3pPr marL="1143000" indent="-228600" defTabSz="930275">
              <a:defRPr>
                <a:solidFill>
                  <a:schemeClr val="tx1"/>
                </a:solidFill>
                <a:latin typeface="Trebuchet MS" panose="020B0603020202020204" pitchFamily="34" charset="0"/>
              </a:defRPr>
            </a:lvl3pPr>
            <a:lvl4pPr marL="1600200" indent="-228600" defTabSz="930275">
              <a:defRPr>
                <a:solidFill>
                  <a:schemeClr val="tx1"/>
                </a:solidFill>
                <a:latin typeface="Trebuchet MS" panose="020B0603020202020204" pitchFamily="34" charset="0"/>
              </a:defRPr>
            </a:lvl4pPr>
            <a:lvl5pPr marL="2057400" indent="-228600" defTabSz="930275">
              <a:defRPr>
                <a:solidFill>
                  <a:schemeClr val="tx1"/>
                </a:solidFill>
                <a:latin typeface="Trebuchet MS" panose="020B0603020202020204" pitchFamily="34" charset="0"/>
              </a:defRPr>
            </a:lvl5pPr>
            <a:lvl6pPr marL="2514600" indent="-228600" defTabSz="930275"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0275"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0275"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0275"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681CD737-BF4E-4D11-AE0B-4D2B6549A1D2}" type="slidenum">
              <a:rPr lang="en-CA" altLang="en-US" smtClean="0">
                <a:solidFill>
                  <a:srgbClr val="000000"/>
                </a:solidFill>
                <a:latin typeface="Arial" panose="020B0604020202020204" pitchFamily="34" charset="0"/>
              </a:rPr>
              <a:pPr fontAlgn="base">
                <a:spcBef>
                  <a:spcPct val="0"/>
                </a:spcBef>
                <a:spcAft>
                  <a:spcPct val="0"/>
                </a:spcAft>
              </a:pPr>
              <a:t>43</a:t>
            </a:fld>
            <a:endParaRPr lang="en-CA" altLang="en-US">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9CDB1AF3-8594-4103-B0A8-0243CA45ACCA}"/>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CD5824A7-706C-4EBA-A189-F89695389C95}" type="slidenum">
              <a:rPr lang="en-US" altLang="en-US" sz="1200"/>
              <a:pPr>
                <a:defRPr/>
              </a:pPr>
              <a:t>5</a:t>
            </a:fld>
            <a:endParaRPr lang="en-US" altLang="en-US" sz="1200"/>
          </a:p>
        </p:txBody>
      </p:sp>
      <p:sp>
        <p:nvSpPr>
          <p:cNvPr id="67587" name="Rectangle 2">
            <a:extLst>
              <a:ext uri="{FF2B5EF4-FFF2-40B4-BE49-F238E27FC236}">
                <a16:creationId xmlns:a16="http://schemas.microsoft.com/office/drawing/2014/main" id="{DA8A97B6-76E1-4EF5-8BFA-31C7C3D5EFAC}"/>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B6E73165-3524-4005-B6D4-EA182DDA6C79}"/>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Times New Roman" charset="0"/>
                <a:ea typeface="ＭＳ Ｐゴシック" charset="0"/>
              </a:rPr>
              <a:t>Pierre</a:t>
            </a:r>
          </a:p>
          <a:p>
            <a:pPr>
              <a:defRPr/>
            </a:pPr>
            <a:endParaRPr lang="en-US">
              <a:latin typeface="Times New Roman" charset="0"/>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a:extLst>
              <a:ext uri="{FF2B5EF4-FFF2-40B4-BE49-F238E27FC236}">
                <a16:creationId xmlns:a16="http://schemas.microsoft.com/office/drawing/2014/main" id="{971841A8-3BAB-486E-B50D-BBE5042C1375}"/>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2647E85F-29CA-4CCE-B6BB-554FEDD18BFE}" type="slidenum">
              <a:rPr lang="en-US" altLang="en-US" sz="1200"/>
              <a:pPr>
                <a:defRPr/>
              </a:pPr>
              <a:t>6</a:t>
            </a:fld>
            <a:endParaRPr lang="en-US" altLang="en-US" sz="1200"/>
          </a:p>
        </p:txBody>
      </p:sp>
      <p:sp>
        <p:nvSpPr>
          <p:cNvPr id="52227" name="Rectangle 2">
            <a:extLst>
              <a:ext uri="{FF2B5EF4-FFF2-40B4-BE49-F238E27FC236}">
                <a16:creationId xmlns:a16="http://schemas.microsoft.com/office/drawing/2014/main" id="{C80D50CF-C4EF-4CE0-B057-5736B17CEAFB}"/>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80215FE1-DD13-45B4-912A-B9C5923D932F}"/>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Times New Roman" charset="0"/>
                <a:ea typeface="ＭＳ Ｐゴシック" charset="0"/>
              </a:rPr>
              <a:t>Pierre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a:extLst>
              <a:ext uri="{FF2B5EF4-FFF2-40B4-BE49-F238E27FC236}">
                <a16:creationId xmlns:a16="http://schemas.microsoft.com/office/drawing/2014/main" id="{DA199AF6-AAD7-4306-80D9-943E64462A5F}"/>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76505F04-A21A-4E9A-9079-1DF6E5CADB0C}" type="slidenum">
              <a:rPr lang="en-US" altLang="en-US" sz="1200"/>
              <a:pPr>
                <a:defRPr/>
              </a:pPr>
              <a:t>7</a:t>
            </a:fld>
            <a:endParaRPr lang="en-US" altLang="en-US" sz="1200"/>
          </a:p>
        </p:txBody>
      </p:sp>
      <p:sp>
        <p:nvSpPr>
          <p:cNvPr id="53251" name="Rectangle 2">
            <a:extLst>
              <a:ext uri="{FF2B5EF4-FFF2-40B4-BE49-F238E27FC236}">
                <a16:creationId xmlns:a16="http://schemas.microsoft.com/office/drawing/2014/main" id="{CDFCBDBC-591E-4589-BEC4-9147A550492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2BD49DDF-7651-4FCC-8B6A-7E79AC32CF99}"/>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Times New Roman" charset="0"/>
                <a:ea typeface="ＭＳ Ｐゴシック" charset="0"/>
              </a:rPr>
              <a:t>Pierre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a:extLst>
              <a:ext uri="{FF2B5EF4-FFF2-40B4-BE49-F238E27FC236}">
                <a16:creationId xmlns:a16="http://schemas.microsoft.com/office/drawing/2014/main" id="{C7F7BB6D-9179-4C82-8421-8C3286D05549}"/>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7832E8E8-7D22-4066-B2E1-4D675A181896}" type="slidenum">
              <a:rPr lang="en-US" altLang="en-US" sz="1200"/>
              <a:pPr>
                <a:defRPr/>
              </a:pPr>
              <a:t>8</a:t>
            </a:fld>
            <a:endParaRPr lang="en-US" altLang="en-US" sz="1200"/>
          </a:p>
        </p:txBody>
      </p:sp>
      <p:sp>
        <p:nvSpPr>
          <p:cNvPr id="54275" name="Rectangle 2">
            <a:extLst>
              <a:ext uri="{FF2B5EF4-FFF2-40B4-BE49-F238E27FC236}">
                <a16:creationId xmlns:a16="http://schemas.microsoft.com/office/drawing/2014/main" id="{77506D4C-9BE8-4EC3-836B-4D7D8C68895E}"/>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356D2942-5E92-4CCE-A093-3EAB3124D459}"/>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Times New Roman" charset="0"/>
                <a:ea typeface="ＭＳ Ｐゴシック" charset="0"/>
              </a:rPr>
              <a:t>Pierre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C44E9-7DF2-4F2C-A1B8-67EA60A26BF5}"/>
              </a:ext>
            </a:extLst>
          </p:cNvPr>
          <p:cNvSpPr>
            <a:spLocks noGrp="1" noRot="1" noChangeAspect="1"/>
          </p:cNvSpPr>
          <p:nvPr>
            <p:ph type="sldImg"/>
          </p:nvPr>
        </p:nvSpPr>
        <p:spPr/>
      </p:sp>
      <p:sp>
        <p:nvSpPr>
          <p:cNvPr id="23555" name="Notes Placeholder 2">
            <a:extLst>
              <a:ext uri="{FF2B5EF4-FFF2-40B4-BE49-F238E27FC236}">
                <a16:creationId xmlns:a16="http://schemas.microsoft.com/office/drawing/2014/main" id="{61A4D983-6BC3-4026-8388-CA78D3106C8B}"/>
              </a:ext>
            </a:extLst>
          </p:cNvPr>
          <p:cNvSpPr>
            <a:spLocks noGrp="1" noChangeArrowheads="1"/>
          </p:cNvSpPr>
          <p:nvPr>
            <p:ph type="body" idx="1"/>
          </p:nvPr>
        </p:nvSpPr>
        <p:spPr>
          <a:noFill/>
        </p:spPr>
        <p:txBody>
          <a:bodyPr/>
          <a:lstStyle/>
          <a:p>
            <a:r>
              <a:rPr lang="en-CA" altLang="en-US"/>
              <a:t>Joss</a:t>
            </a:r>
          </a:p>
        </p:txBody>
      </p:sp>
      <p:sp>
        <p:nvSpPr>
          <p:cNvPr id="23556" name="Slide Number Placeholder 3">
            <a:extLst>
              <a:ext uri="{FF2B5EF4-FFF2-40B4-BE49-F238E27FC236}">
                <a16:creationId xmlns:a16="http://schemas.microsoft.com/office/drawing/2014/main" id="{9837AD8C-7B95-42EB-9448-9BFB13E3B74B}"/>
              </a:ext>
            </a:extLst>
          </p:cNvPr>
          <p:cNvSpPr>
            <a:spLocks noGrp="1"/>
          </p:cNvSpPr>
          <p:nvPr>
            <p:ph type="sldNum" sz="quarter" idx="5"/>
          </p:nvPr>
        </p:nvSpPr>
        <p:spPr>
          <a:noFill/>
        </p:spPr>
        <p:txBody>
          <a:bodyPr/>
          <a:lstStyle>
            <a:lvl1pPr defTabSz="931863">
              <a:defRPr>
                <a:solidFill>
                  <a:schemeClr val="tx1"/>
                </a:solidFill>
                <a:latin typeface="Trebuchet MS" panose="020B0603020202020204" pitchFamily="34" charset="0"/>
              </a:defRPr>
            </a:lvl1pPr>
            <a:lvl2pPr marL="742950" indent="-285750" defTabSz="931863">
              <a:defRPr>
                <a:solidFill>
                  <a:schemeClr val="tx1"/>
                </a:solidFill>
                <a:latin typeface="Trebuchet MS" panose="020B0603020202020204" pitchFamily="34" charset="0"/>
              </a:defRPr>
            </a:lvl2pPr>
            <a:lvl3pPr marL="1143000" indent="-228600" defTabSz="931863">
              <a:defRPr>
                <a:solidFill>
                  <a:schemeClr val="tx1"/>
                </a:solidFill>
                <a:latin typeface="Trebuchet MS" panose="020B0603020202020204" pitchFamily="34" charset="0"/>
              </a:defRPr>
            </a:lvl3pPr>
            <a:lvl4pPr marL="1600200" indent="-228600" defTabSz="931863">
              <a:defRPr>
                <a:solidFill>
                  <a:schemeClr val="tx1"/>
                </a:solidFill>
                <a:latin typeface="Trebuchet MS" panose="020B0603020202020204" pitchFamily="34" charset="0"/>
              </a:defRPr>
            </a:lvl4pPr>
            <a:lvl5pPr marL="2057400" indent="-228600" defTabSz="931863">
              <a:defRPr>
                <a:solidFill>
                  <a:schemeClr val="tx1"/>
                </a:solidFill>
                <a:latin typeface="Trebuchet MS" panose="020B0603020202020204" pitchFamily="34" charset="0"/>
              </a:defRPr>
            </a:lvl5pPr>
            <a:lvl6pPr marL="2514600" indent="-228600" defTabSz="9318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318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318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31863"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buSzPct val="25000"/>
            </a:pPr>
            <a:fld id="{F7BC25B2-53F6-4BAE-B4BB-F526A6967445}" type="slidenum">
              <a:rPr lang="en-US" altLang="en-US" smtClean="0">
                <a:latin typeface="Times New Roman" panose="02020603050405020304" pitchFamily="18" charset="0"/>
                <a:ea typeface="ＭＳ Ｐゴシック" panose="020B0600070205080204" pitchFamily="34" charset="-128"/>
              </a:rPr>
              <a:pPr fontAlgn="base">
                <a:spcBef>
                  <a:spcPct val="0"/>
                </a:spcBef>
                <a:spcAft>
                  <a:spcPct val="0"/>
                </a:spcAft>
                <a:buSzPct val="25000"/>
              </a:pPr>
              <a:t>9</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646A8D74-7EBF-4C57-96E4-6D66C1569AFB}"/>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241C26CE-E1BF-4F46-8309-B455F87CAB70}"/>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Times New Roman" charset="0"/>
              </a:rPr>
              <a:t>Joss</a:t>
            </a:r>
          </a:p>
        </p:txBody>
      </p:sp>
      <p:sp>
        <p:nvSpPr>
          <p:cNvPr id="60420" name="Slide Number Placeholder 3">
            <a:extLst>
              <a:ext uri="{FF2B5EF4-FFF2-40B4-BE49-F238E27FC236}">
                <a16:creationId xmlns:a16="http://schemas.microsoft.com/office/drawing/2014/main" id="{AE036B89-7CE6-4B0C-894F-0BDF4F61DB0F}"/>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fld id="{BA59679A-1AB0-4BF3-B3B3-04CD671394C3}" type="slidenum">
              <a:rPr lang="en-US" altLang="en-US" sz="1200"/>
              <a:pPr>
                <a:defRPr/>
              </a:pPr>
              <a:t>10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DE21F0D6-BB22-488D-A4C6-301D381791AE}"/>
              </a:ext>
            </a:extLst>
          </p:cNvPr>
          <p:cNvGrpSpPr>
            <a:grpSpLocks/>
          </p:cNvGrpSpPr>
          <p:nvPr/>
        </p:nvGrpSpPr>
        <p:grpSpPr bwMode="auto">
          <a:xfrm>
            <a:off x="0" y="-7938"/>
            <a:ext cx="12192000" cy="6865938"/>
            <a:chOff x="0" y="-8467"/>
            <a:chExt cx="12192000" cy="6866467"/>
          </a:xfrm>
        </p:grpSpPr>
        <p:cxnSp>
          <p:nvCxnSpPr>
            <p:cNvPr id="5" name="Straight Connector 4">
              <a:extLst>
                <a:ext uri="{FF2B5EF4-FFF2-40B4-BE49-F238E27FC236}">
                  <a16:creationId xmlns:a16="http://schemas.microsoft.com/office/drawing/2014/main" id="{361E4ED0-09AD-4618-B2A9-9DB12FF2452E}"/>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BCBD3E58-72DB-4E90-9B4E-7F209501277E}"/>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a:extLst>
                <a:ext uri="{FF2B5EF4-FFF2-40B4-BE49-F238E27FC236}">
                  <a16:creationId xmlns:a16="http://schemas.microsoft.com/office/drawing/2014/main" id="{A8865C45-F975-412E-8072-240F2825E258}"/>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a:extLst>
                <a:ext uri="{FF2B5EF4-FFF2-40B4-BE49-F238E27FC236}">
                  <a16:creationId xmlns:a16="http://schemas.microsoft.com/office/drawing/2014/main" id="{723D9185-1135-4C79-B4C0-09F55B725796}"/>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a:extLst>
                <a:ext uri="{FF2B5EF4-FFF2-40B4-BE49-F238E27FC236}">
                  <a16:creationId xmlns:a16="http://schemas.microsoft.com/office/drawing/2014/main" id="{6E78847E-15D0-40AF-8678-0B55189DC2E4}"/>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a:extLst>
                <a:ext uri="{FF2B5EF4-FFF2-40B4-BE49-F238E27FC236}">
                  <a16:creationId xmlns:a16="http://schemas.microsoft.com/office/drawing/2014/main" id="{8A627E9B-3C2F-45D6-8C72-D0FA86E3D9C5}"/>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a:extLst>
                <a:ext uri="{FF2B5EF4-FFF2-40B4-BE49-F238E27FC236}">
                  <a16:creationId xmlns:a16="http://schemas.microsoft.com/office/drawing/2014/main" id="{B0628126-4738-4B36-AB38-1B499C2640D1}"/>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a:extLst>
                <a:ext uri="{FF2B5EF4-FFF2-40B4-BE49-F238E27FC236}">
                  <a16:creationId xmlns:a16="http://schemas.microsoft.com/office/drawing/2014/main" id="{D57E9E60-F21C-4D05-81CF-901CC447AF0D}"/>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192C4FC2-3287-43FE-BCB3-35A2843EA43D}"/>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05BAA148-FE29-4589-9073-1F0C2151E436}"/>
                </a:ext>
              </a:extLst>
            </p:cNvPr>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DF5A2D73-BBF5-446F-9D26-836A3AFB9D98}"/>
              </a:ext>
            </a:extLst>
          </p:cNvPr>
          <p:cNvSpPr>
            <a:spLocks noGrp="1"/>
          </p:cNvSpPr>
          <p:nvPr>
            <p:ph type="dt" sz="half" idx="10"/>
          </p:nvPr>
        </p:nvSpPr>
        <p:spPr/>
        <p:txBody>
          <a:bodyPr/>
          <a:lstStyle>
            <a:lvl1pPr>
              <a:defRPr/>
            </a:lvl1pPr>
          </a:lstStyle>
          <a:p>
            <a:pPr>
              <a:defRPr/>
            </a:pPr>
            <a:endParaRPr lang="en-US"/>
          </a:p>
        </p:txBody>
      </p:sp>
      <p:sp>
        <p:nvSpPr>
          <p:cNvPr id="16" name="Footer Placeholder 4">
            <a:extLst>
              <a:ext uri="{FF2B5EF4-FFF2-40B4-BE49-F238E27FC236}">
                <a16:creationId xmlns:a16="http://schemas.microsoft.com/office/drawing/2014/main" id="{281E3F0D-4F9F-4315-9853-837E6690732A}"/>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3AD1EC93-C504-40BB-9752-5580D31D1765}"/>
              </a:ext>
            </a:extLst>
          </p:cNvPr>
          <p:cNvSpPr>
            <a:spLocks noGrp="1"/>
          </p:cNvSpPr>
          <p:nvPr>
            <p:ph type="sldNum" sz="quarter" idx="12"/>
          </p:nvPr>
        </p:nvSpPr>
        <p:spPr/>
        <p:txBody>
          <a:bodyPr/>
          <a:lstStyle>
            <a:lvl1pPr>
              <a:defRPr/>
            </a:lvl1pPr>
          </a:lstStyle>
          <a:p>
            <a:pPr>
              <a:defRPr/>
            </a:pPr>
            <a:fld id="{A63068C7-205F-460B-BDF9-8187144B65A7}" type="slidenum">
              <a:rPr lang="en-US" altLang="en-US"/>
              <a:pPr>
                <a:defRPr/>
              </a:pPr>
              <a:t>‹#›</a:t>
            </a:fld>
            <a:endParaRPr lang="en-US" altLang="en-US"/>
          </a:p>
        </p:txBody>
      </p:sp>
    </p:spTree>
    <p:extLst>
      <p:ext uri="{BB962C8B-B14F-4D97-AF65-F5344CB8AC3E}">
        <p14:creationId xmlns:p14="http://schemas.microsoft.com/office/powerpoint/2010/main" val="201895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EDD73D-1A67-4391-B466-1C4B5CCFE6D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1224E8B-6E59-4572-A5FB-63D9F1A436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0E157D-9CB8-4E75-A8BD-79682D0892F2}"/>
              </a:ext>
            </a:extLst>
          </p:cNvPr>
          <p:cNvSpPr>
            <a:spLocks noGrp="1"/>
          </p:cNvSpPr>
          <p:nvPr>
            <p:ph type="sldNum" sz="quarter" idx="12"/>
          </p:nvPr>
        </p:nvSpPr>
        <p:spPr/>
        <p:txBody>
          <a:bodyPr/>
          <a:lstStyle>
            <a:lvl1pPr>
              <a:defRPr/>
            </a:lvl1pPr>
          </a:lstStyle>
          <a:p>
            <a:pPr>
              <a:defRPr/>
            </a:pPr>
            <a:fld id="{B495ABFC-2B1F-4F05-A265-A64925C8CCBC}" type="slidenum">
              <a:rPr lang="en-US" altLang="en-US"/>
              <a:pPr>
                <a:defRPr/>
              </a:pPr>
              <a:t>‹#›</a:t>
            </a:fld>
            <a:endParaRPr lang="en-US" altLang="en-US"/>
          </a:p>
        </p:txBody>
      </p:sp>
    </p:spTree>
    <p:extLst>
      <p:ext uri="{BB962C8B-B14F-4D97-AF65-F5344CB8AC3E}">
        <p14:creationId xmlns:p14="http://schemas.microsoft.com/office/powerpoint/2010/main" val="34593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6A050-B515-45F7-851E-D3CDD0A39501}"/>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6" name="TextBox 5">
            <a:extLst>
              <a:ext uri="{FF2B5EF4-FFF2-40B4-BE49-F238E27FC236}">
                <a16:creationId xmlns:a16="http://schemas.microsoft.com/office/drawing/2014/main" id="{EECC2144-6457-48ED-AF6B-7EFDCBC5D920}"/>
              </a:ext>
            </a:extLst>
          </p:cNvPr>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endParaRPr lang="en-US" altLang="en-US">
              <a:solidFill>
                <a:srgbClr val="C0E474"/>
              </a:solidFill>
              <a:latin typeface="Arial" panose="020B0604020202020204" pitchFamily="34"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B09F8AB2-004C-4105-A40E-881561B4BB92}"/>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8237922C-DEAC-4FB4-8AFB-94DD1495BE82}"/>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1A0065E-C465-44C5-8075-66B17B7A2E83}"/>
              </a:ext>
            </a:extLst>
          </p:cNvPr>
          <p:cNvSpPr>
            <a:spLocks noGrp="1"/>
          </p:cNvSpPr>
          <p:nvPr>
            <p:ph type="sldNum" sz="quarter" idx="16"/>
          </p:nvPr>
        </p:nvSpPr>
        <p:spPr/>
        <p:txBody>
          <a:bodyPr/>
          <a:lstStyle>
            <a:lvl1pPr>
              <a:defRPr/>
            </a:lvl1pPr>
          </a:lstStyle>
          <a:p>
            <a:pPr>
              <a:defRPr/>
            </a:pPr>
            <a:fld id="{319C0A63-ED43-44D1-84FC-C2ED1D8259E5}" type="slidenum">
              <a:rPr lang="en-US" altLang="en-US"/>
              <a:pPr>
                <a:defRPr/>
              </a:pPr>
              <a:t>‹#›</a:t>
            </a:fld>
            <a:endParaRPr lang="en-US" altLang="en-US"/>
          </a:p>
        </p:txBody>
      </p:sp>
    </p:spTree>
    <p:extLst>
      <p:ext uri="{BB962C8B-B14F-4D97-AF65-F5344CB8AC3E}">
        <p14:creationId xmlns:p14="http://schemas.microsoft.com/office/powerpoint/2010/main" val="194031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3BA4E3-287E-4860-A9A4-E623E2A5C8A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FDFDDF9-AF61-4F89-A690-311B5896A5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25810C-5820-4464-9DCD-E6453C59406B}"/>
              </a:ext>
            </a:extLst>
          </p:cNvPr>
          <p:cNvSpPr>
            <a:spLocks noGrp="1"/>
          </p:cNvSpPr>
          <p:nvPr>
            <p:ph type="sldNum" sz="quarter" idx="12"/>
          </p:nvPr>
        </p:nvSpPr>
        <p:spPr/>
        <p:txBody>
          <a:bodyPr/>
          <a:lstStyle>
            <a:lvl1pPr>
              <a:defRPr/>
            </a:lvl1pPr>
          </a:lstStyle>
          <a:p>
            <a:pPr>
              <a:defRPr/>
            </a:pPr>
            <a:fld id="{DF264EC0-4219-4D57-A59E-2E39392DC035}" type="slidenum">
              <a:rPr lang="en-US" altLang="en-US"/>
              <a:pPr>
                <a:defRPr/>
              </a:pPr>
              <a:t>‹#›</a:t>
            </a:fld>
            <a:endParaRPr lang="en-US" altLang="en-US"/>
          </a:p>
        </p:txBody>
      </p:sp>
    </p:spTree>
    <p:extLst>
      <p:ext uri="{BB962C8B-B14F-4D97-AF65-F5344CB8AC3E}">
        <p14:creationId xmlns:p14="http://schemas.microsoft.com/office/powerpoint/2010/main" val="1187096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27BD2D-F731-4A46-99A2-E151BF6FE192}"/>
              </a:ext>
            </a:extLst>
          </p:cNvPr>
          <p:cNvSpPr txBox="1">
            <a:spLocks noChangeArrowheads="1"/>
          </p:cNvSpPr>
          <p:nvPr/>
        </p:nvSpPr>
        <p:spPr bwMode="auto">
          <a:xfrm>
            <a:off x="541338"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6" name="TextBox 5">
            <a:extLst>
              <a:ext uri="{FF2B5EF4-FFF2-40B4-BE49-F238E27FC236}">
                <a16:creationId xmlns:a16="http://schemas.microsoft.com/office/drawing/2014/main" id="{692A0763-8845-4726-AF9B-2334C6454D3A}"/>
              </a:ext>
            </a:extLst>
          </p:cNvPr>
          <p:cNvSpPr txBox="1">
            <a:spLocks noChangeArrowheads="1"/>
          </p:cNvSpPr>
          <p:nvPr/>
        </p:nvSpPr>
        <p:spPr bwMode="auto">
          <a:xfrm>
            <a:off x="8893175"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7670F8BD-A70E-47F3-AE68-13267F0A6E7B}"/>
              </a:ext>
            </a:extLst>
          </p:cNvPr>
          <p:cNvSpPr>
            <a:spLocks noGrp="1"/>
          </p:cNvSpPr>
          <p:nvPr>
            <p:ph type="dt" sz="half" idx="14"/>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A09F1EB6-B292-4B12-AA17-B2CB6D608F1D}"/>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847A652-49E0-4E58-A266-FBA75DDBB1E4}"/>
              </a:ext>
            </a:extLst>
          </p:cNvPr>
          <p:cNvSpPr>
            <a:spLocks noGrp="1"/>
          </p:cNvSpPr>
          <p:nvPr>
            <p:ph type="sldNum" sz="quarter" idx="16"/>
          </p:nvPr>
        </p:nvSpPr>
        <p:spPr/>
        <p:txBody>
          <a:bodyPr/>
          <a:lstStyle>
            <a:lvl1pPr>
              <a:defRPr/>
            </a:lvl1pPr>
          </a:lstStyle>
          <a:p>
            <a:pPr>
              <a:defRPr/>
            </a:pPr>
            <a:fld id="{C2080B2D-3D53-4B9E-A853-A08C940A39A5}" type="slidenum">
              <a:rPr lang="en-US" altLang="en-US"/>
              <a:pPr>
                <a:defRPr/>
              </a:pPr>
              <a:t>‹#›</a:t>
            </a:fld>
            <a:endParaRPr lang="en-US" altLang="en-US"/>
          </a:p>
        </p:txBody>
      </p:sp>
    </p:spTree>
    <p:extLst>
      <p:ext uri="{BB962C8B-B14F-4D97-AF65-F5344CB8AC3E}">
        <p14:creationId xmlns:p14="http://schemas.microsoft.com/office/powerpoint/2010/main" val="1576451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B76FA242-DC9E-43EA-8936-CC9B7370CB51}"/>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89677BD-11D7-4D0C-A692-C8EEE5E6F923}"/>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4BD9F4-1BD7-4424-9E43-77B980B59434}"/>
              </a:ext>
            </a:extLst>
          </p:cNvPr>
          <p:cNvSpPr>
            <a:spLocks noGrp="1"/>
          </p:cNvSpPr>
          <p:nvPr>
            <p:ph type="sldNum" sz="quarter" idx="16"/>
          </p:nvPr>
        </p:nvSpPr>
        <p:spPr/>
        <p:txBody>
          <a:bodyPr/>
          <a:lstStyle>
            <a:lvl1pPr>
              <a:defRPr/>
            </a:lvl1pPr>
          </a:lstStyle>
          <a:p>
            <a:pPr>
              <a:defRPr/>
            </a:pPr>
            <a:fld id="{0DB1BC93-CF77-44EF-A44D-27D0C9594ADE}" type="slidenum">
              <a:rPr lang="en-US" altLang="en-US"/>
              <a:pPr>
                <a:defRPr/>
              </a:pPr>
              <a:t>‹#›</a:t>
            </a:fld>
            <a:endParaRPr lang="en-US" altLang="en-US"/>
          </a:p>
        </p:txBody>
      </p:sp>
    </p:spTree>
    <p:extLst>
      <p:ext uri="{BB962C8B-B14F-4D97-AF65-F5344CB8AC3E}">
        <p14:creationId xmlns:p14="http://schemas.microsoft.com/office/powerpoint/2010/main" val="3945765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898DBDA-F426-43AB-A782-43A0D35B2FA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C8EEF3B-15FD-4650-AE42-65274D25FAA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0F83C4-681B-4063-8AA7-CEAEF0F3FB8C}"/>
              </a:ext>
            </a:extLst>
          </p:cNvPr>
          <p:cNvSpPr>
            <a:spLocks noGrp="1"/>
          </p:cNvSpPr>
          <p:nvPr>
            <p:ph type="sldNum" sz="quarter" idx="12"/>
          </p:nvPr>
        </p:nvSpPr>
        <p:spPr/>
        <p:txBody>
          <a:bodyPr/>
          <a:lstStyle>
            <a:lvl1pPr>
              <a:defRPr/>
            </a:lvl1pPr>
          </a:lstStyle>
          <a:p>
            <a:pPr>
              <a:defRPr/>
            </a:pPr>
            <a:fld id="{0C401351-4FA1-4C36-9A51-A386BECAD56D}" type="slidenum">
              <a:rPr lang="en-US" altLang="en-US"/>
              <a:pPr>
                <a:defRPr/>
              </a:pPr>
              <a:t>‹#›</a:t>
            </a:fld>
            <a:endParaRPr lang="en-US" altLang="en-US"/>
          </a:p>
        </p:txBody>
      </p:sp>
    </p:spTree>
    <p:extLst>
      <p:ext uri="{BB962C8B-B14F-4D97-AF65-F5344CB8AC3E}">
        <p14:creationId xmlns:p14="http://schemas.microsoft.com/office/powerpoint/2010/main" val="7802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B30CE2-BB7A-4F25-A1A6-2A8649DA83E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DB324E4-6253-46B7-80A9-37177A62E3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E28514-1BA2-47F5-AD94-4FE68FF1CD53}"/>
              </a:ext>
            </a:extLst>
          </p:cNvPr>
          <p:cNvSpPr>
            <a:spLocks noGrp="1"/>
          </p:cNvSpPr>
          <p:nvPr>
            <p:ph type="sldNum" sz="quarter" idx="12"/>
          </p:nvPr>
        </p:nvSpPr>
        <p:spPr/>
        <p:txBody>
          <a:bodyPr/>
          <a:lstStyle>
            <a:lvl1pPr>
              <a:defRPr/>
            </a:lvl1pPr>
          </a:lstStyle>
          <a:p>
            <a:pPr>
              <a:defRPr/>
            </a:pPr>
            <a:fld id="{B23974D2-4157-42E3-8F47-28AC6E655586}" type="slidenum">
              <a:rPr lang="en-US" altLang="en-US"/>
              <a:pPr>
                <a:defRPr/>
              </a:pPr>
              <a:t>‹#›</a:t>
            </a:fld>
            <a:endParaRPr lang="en-US" altLang="en-US"/>
          </a:p>
        </p:txBody>
      </p:sp>
    </p:spTree>
    <p:extLst>
      <p:ext uri="{BB962C8B-B14F-4D97-AF65-F5344CB8AC3E}">
        <p14:creationId xmlns:p14="http://schemas.microsoft.com/office/powerpoint/2010/main" val="3304404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DB446A26-3183-430A-A44A-50F4CBA1257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BE10B43-095C-4118-AB06-9FC357C502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C02449-32F7-4BC3-A6EE-3C746149E230}"/>
              </a:ext>
            </a:extLst>
          </p:cNvPr>
          <p:cNvSpPr>
            <a:spLocks noGrp="1"/>
          </p:cNvSpPr>
          <p:nvPr>
            <p:ph type="sldNum" sz="quarter" idx="12"/>
          </p:nvPr>
        </p:nvSpPr>
        <p:spPr/>
        <p:txBody>
          <a:bodyPr/>
          <a:lstStyle>
            <a:lvl1pPr>
              <a:defRPr/>
            </a:lvl1pPr>
          </a:lstStyle>
          <a:p>
            <a:pPr>
              <a:defRPr/>
            </a:pPr>
            <a:fld id="{CEB0D171-4053-48E2-9674-758A2FE0332B}" type="slidenum">
              <a:rPr lang="en-US" altLang="en-US"/>
              <a:pPr>
                <a:defRPr/>
              </a:pPr>
              <a:t>‹#›</a:t>
            </a:fld>
            <a:endParaRPr lang="en-US" altLang="en-US"/>
          </a:p>
        </p:txBody>
      </p:sp>
    </p:spTree>
    <p:extLst>
      <p:ext uri="{BB962C8B-B14F-4D97-AF65-F5344CB8AC3E}">
        <p14:creationId xmlns:p14="http://schemas.microsoft.com/office/powerpoint/2010/main" val="3519311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7B4C1AC-0711-43F3-A603-A4F85CF2E54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AE0146B-C85C-4DD9-97F6-D2D635934ED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0AA0EC-0035-4F81-9DD0-3369D4CDE7BD}"/>
              </a:ext>
            </a:extLst>
          </p:cNvPr>
          <p:cNvSpPr>
            <a:spLocks noGrp="1"/>
          </p:cNvSpPr>
          <p:nvPr>
            <p:ph type="sldNum" sz="quarter" idx="12"/>
          </p:nvPr>
        </p:nvSpPr>
        <p:spPr/>
        <p:txBody>
          <a:bodyPr/>
          <a:lstStyle>
            <a:lvl1pPr>
              <a:defRPr/>
            </a:lvl1pPr>
          </a:lstStyle>
          <a:p>
            <a:pPr>
              <a:defRPr/>
            </a:pPr>
            <a:fld id="{EF065D71-0560-43AE-94E4-15E12DE1507D}" type="slidenum">
              <a:rPr lang="en-US" altLang="en-US"/>
              <a:pPr>
                <a:defRPr/>
              </a:pPr>
              <a:t>‹#›</a:t>
            </a:fld>
            <a:endParaRPr lang="en-US" altLang="en-US"/>
          </a:p>
        </p:txBody>
      </p:sp>
    </p:spTree>
    <p:extLst>
      <p:ext uri="{BB962C8B-B14F-4D97-AF65-F5344CB8AC3E}">
        <p14:creationId xmlns:p14="http://schemas.microsoft.com/office/powerpoint/2010/main" val="2719267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DC2C267-8AC2-49F4-B8F6-BC3BB874B9A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3E62973-AD87-4C03-959D-06BF6D33ED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7F7C29-7F89-492F-9B2B-4AFD6484539E}"/>
              </a:ext>
            </a:extLst>
          </p:cNvPr>
          <p:cNvSpPr>
            <a:spLocks noGrp="1"/>
          </p:cNvSpPr>
          <p:nvPr>
            <p:ph type="sldNum" sz="quarter" idx="12"/>
          </p:nvPr>
        </p:nvSpPr>
        <p:spPr/>
        <p:txBody>
          <a:bodyPr/>
          <a:lstStyle>
            <a:lvl1pPr>
              <a:defRPr/>
            </a:lvl1pPr>
          </a:lstStyle>
          <a:p>
            <a:pPr>
              <a:defRPr/>
            </a:pPr>
            <a:fld id="{7F94476F-712B-4CCE-9574-053BFED197BD}" type="slidenum">
              <a:rPr lang="en-US" altLang="en-US"/>
              <a:pPr>
                <a:defRPr/>
              </a:pPr>
              <a:t>‹#›</a:t>
            </a:fld>
            <a:endParaRPr lang="en-US" altLang="en-US"/>
          </a:p>
        </p:txBody>
      </p:sp>
    </p:spTree>
    <p:extLst>
      <p:ext uri="{BB962C8B-B14F-4D97-AF65-F5344CB8AC3E}">
        <p14:creationId xmlns:p14="http://schemas.microsoft.com/office/powerpoint/2010/main" val="1949360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E6A2006-608C-4B0A-9D7D-BB96085A475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A8CA540-4338-42D2-AD6F-36B4F173187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39852E6-736D-419F-A2F2-01ECB7908C16}"/>
              </a:ext>
            </a:extLst>
          </p:cNvPr>
          <p:cNvSpPr>
            <a:spLocks noGrp="1"/>
          </p:cNvSpPr>
          <p:nvPr>
            <p:ph type="sldNum" sz="quarter" idx="12"/>
          </p:nvPr>
        </p:nvSpPr>
        <p:spPr/>
        <p:txBody>
          <a:bodyPr/>
          <a:lstStyle>
            <a:lvl1pPr>
              <a:defRPr/>
            </a:lvl1pPr>
          </a:lstStyle>
          <a:p>
            <a:pPr>
              <a:defRPr/>
            </a:pPr>
            <a:fld id="{DB185398-10EE-4873-B04E-E152C1E2A653}" type="slidenum">
              <a:rPr lang="en-US" altLang="en-US"/>
              <a:pPr>
                <a:defRPr/>
              </a:pPr>
              <a:t>‹#›</a:t>
            </a:fld>
            <a:endParaRPr lang="en-US" altLang="en-US"/>
          </a:p>
        </p:txBody>
      </p:sp>
    </p:spTree>
    <p:extLst>
      <p:ext uri="{BB962C8B-B14F-4D97-AF65-F5344CB8AC3E}">
        <p14:creationId xmlns:p14="http://schemas.microsoft.com/office/powerpoint/2010/main" val="412301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52FA4C8-A2D0-4D17-9ABF-06869AC99315}"/>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37814E01-3C7D-48B5-8BFE-4AB70A2A361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CB57BA2-442C-48A3-A32C-B2D0911D59F7}"/>
              </a:ext>
            </a:extLst>
          </p:cNvPr>
          <p:cNvSpPr>
            <a:spLocks noGrp="1"/>
          </p:cNvSpPr>
          <p:nvPr>
            <p:ph type="sldNum" sz="quarter" idx="12"/>
          </p:nvPr>
        </p:nvSpPr>
        <p:spPr/>
        <p:txBody>
          <a:bodyPr/>
          <a:lstStyle>
            <a:lvl1pPr>
              <a:defRPr/>
            </a:lvl1pPr>
          </a:lstStyle>
          <a:p>
            <a:pPr>
              <a:defRPr/>
            </a:pPr>
            <a:fld id="{A42AE23C-583C-4311-84BC-F41425917005}" type="slidenum">
              <a:rPr lang="en-US" altLang="en-US"/>
              <a:pPr>
                <a:defRPr/>
              </a:pPr>
              <a:t>‹#›</a:t>
            </a:fld>
            <a:endParaRPr lang="en-US" altLang="en-US"/>
          </a:p>
        </p:txBody>
      </p:sp>
    </p:spTree>
    <p:extLst>
      <p:ext uri="{BB962C8B-B14F-4D97-AF65-F5344CB8AC3E}">
        <p14:creationId xmlns:p14="http://schemas.microsoft.com/office/powerpoint/2010/main" val="69637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99B6D56-5EA2-4D7D-8262-A99B9DF79D9D}"/>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D8B114D8-BBD9-481B-B62F-BBB8B1579E3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13EA3A1-7500-42D5-9EAC-8791FD770E4D}"/>
              </a:ext>
            </a:extLst>
          </p:cNvPr>
          <p:cNvSpPr>
            <a:spLocks noGrp="1"/>
          </p:cNvSpPr>
          <p:nvPr>
            <p:ph type="sldNum" sz="quarter" idx="12"/>
          </p:nvPr>
        </p:nvSpPr>
        <p:spPr/>
        <p:txBody>
          <a:bodyPr/>
          <a:lstStyle>
            <a:lvl1pPr>
              <a:defRPr/>
            </a:lvl1pPr>
          </a:lstStyle>
          <a:p>
            <a:pPr>
              <a:defRPr/>
            </a:pPr>
            <a:fld id="{938AE4BA-BBAB-4544-892D-D954B6BCB07C}" type="slidenum">
              <a:rPr lang="en-US" altLang="en-US"/>
              <a:pPr>
                <a:defRPr/>
              </a:pPr>
              <a:t>‹#›</a:t>
            </a:fld>
            <a:endParaRPr lang="en-US" altLang="en-US"/>
          </a:p>
        </p:txBody>
      </p:sp>
    </p:spTree>
    <p:extLst>
      <p:ext uri="{BB962C8B-B14F-4D97-AF65-F5344CB8AC3E}">
        <p14:creationId xmlns:p14="http://schemas.microsoft.com/office/powerpoint/2010/main" val="468517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AE82DD1-CDE8-478F-861A-FA015710E8B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EC694A68-10C3-47E8-A589-8F7A7248BE8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C4A83C0-450F-415C-BA32-F4A8DD27EF84}"/>
              </a:ext>
            </a:extLst>
          </p:cNvPr>
          <p:cNvSpPr>
            <a:spLocks noGrp="1"/>
          </p:cNvSpPr>
          <p:nvPr>
            <p:ph type="sldNum" sz="quarter" idx="12"/>
          </p:nvPr>
        </p:nvSpPr>
        <p:spPr/>
        <p:txBody>
          <a:bodyPr/>
          <a:lstStyle>
            <a:lvl1pPr>
              <a:defRPr/>
            </a:lvl1pPr>
          </a:lstStyle>
          <a:p>
            <a:pPr>
              <a:defRPr/>
            </a:pPr>
            <a:fld id="{D52291A8-E336-4EAA-AB68-775FEE78B545}" type="slidenum">
              <a:rPr lang="en-US" altLang="en-US"/>
              <a:pPr>
                <a:defRPr/>
              </a:pPr>
              <a:t>‹#›</a:t>
            </a:fld>
            <a:endParaRPr lang="en-US" altLang="en-US"/>
          </a:p>
        </p:txBody>
      </p:sp>
    </p:spTree>
    <p:extLst>
      <p:ext uri="{BB962C8B-B14F-4D97-AF65-F5344CB8AC3E}">
        <p14:creationId xmlns:p14="http://schemas.microsoft.com/office/powerpoint/2010/main" val="233198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D5335825-EEDB-4E89-8C4C-E16AF9E5C55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CCD9ABD-F670-4026-973B-5F23F0916C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F56E242-60F3-4EE4-A5E5-DD6E5A38ADCE}"/>
              </a:ext>
            </a:extLst>
          </p:cNvPr>
          <p:cNvSpPr>
            <a:spLocks noGrp="1"/>
          </p:cNvSpPr>
          <p:nvPr>
            <p:ph type="sldNum" sz="quarter" idx="12"/>
          </p:nvPr>
        </p:nvSpPr>
        <p:spPr/>
        <p:txBody>
          <a:bodyPr/>
          <a:lstStyle>
            <a:lvl1pPr>
              <a:defRPr/>
            </a:lvl1pPr>
          </a:lstStyle>
          <a:p>
            <a:pPr>
              <a:defRPr/>
            </a:pPr>
            <a:fld id="{D23CB9FE-689A-414D-9166-10DB4D3C25AE}" type="slidenum">
              <a:rPr lang="en-US" altLang="en-US"/>
              <a:pPr>
                <a:defRPr/>
              </a:pPr>
              <a:t>‹#›</a:t>
            </a:fld>
            <a:endParaRPr lang="en-US" altLang="en-US"/>
          </a:p>
        </p:txBody>
      </p:sp>
    </p:spTree>
    <p:extLst>
      <p:ext uri="{BB962C8B-B14F-4D97-AF65-F5344CB8AC3E}">
        <p14:creationId xmlns:p14="http://schemas.microsoft.com/office/powerpoint/2010/main" val="3979961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AF9FAE22-ADDF-4F00-9B19-2506AA651EE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E392F16-6912-4910-96D0-C3A0163331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A60EB49-5466-4F96-8544-DD0B445C47C9}"/>
              </a:ext>
            </a:extLst>
          </p:cNvPr>
          <p:cNvSpPr>
            <a:spLocks noGrp="1"/>
          </p:cNvSpPr>
          <p:nvPr>
            <p:ph type="sldNum" sz="quarter" idx="12"/>
          </p:nvPr>
        </p:nvSpPr>
        <p:spPr/>
        <p:txBody>
          <a:bodyPr/>
          <a:lstStyle>
            <a:lvl1pPr>
              <a:defRPr/>
            </a:lvl1pPr>
          </a:lstStyle>
          <a:p>
            <a:pPr>
              <a:defRPr/>
            </a:pPr>
            <a:fld id="{28980339-CAD0-4602-91CA-8F2C4BA7F276}" type="slidenum">
              <a:rPr lang="en-US" altLang="en-US"/>
              <a:pPr>
                <a:defRPr/>
              </a:pPr>
              <a:t>‹#›</a:t>
            </a:fld>
            <a:endParaRPr lang="en-US" altLang="en-US"/>
          </a:p>
        </p:txBody>
      </p:sp>
    </p:spTree>
    <p:extLst>
      <p:ext uri="{BB962C8B-B14F-4D97-AF65-F5344CB8AC3E}">
        <p14:creationId xmlns:p14="http://schemas.microsoft.com/office/powerpoint/2010/main" val="322671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a:extLst>
              <a:ext uri="{FF2B5EF4-FFF2-40B4-BE49-F238E27FC236}">
                <a16:creationId xmlns:a16="http://schemas.microsoft.com/office/drawing/2014/main" id="{10E3D8E1-0E13-45AD-A0D9-457B10E54006}"/>
              </a:ext>
            </a:extLst>
          </p:cNvPr>
          <p:cNvGrpSpPr>
            <a:grpSpLocks/>
          </p:cNvGrpSpPr>
          <p:nvPr/>
        </p:nvGrpSpPr>
        <p:grpSpPr bwMode="auto">
          <a:xfrm>
            <a:off x="0" y="-7938"/>
            <a:ext cx="12192000" cy="6865938"/>
            <a:chOff x="0" y="-8467"/>
            <a:chExt cx="12192000" cy="6866467"/>
          </a:xfrm>
        </p:grpSpPr>
        <p:cxnSp>
          <p:nvCxnSpPr>
            <p:cNvPr id="20" name="Straight Connector 19">
              <a:extLst>
                <a:ext uri="{FF2B5EF4-FFF2-40B4-BE49-F238E27FC236}">
                  <a16:creationId xmlns:a16="http://schemas.microsoft.com/office/drawing/2014/main" id="{7B530153-92F1-49A4-A01F-2FA2813A850F}"/>
                </a:ext>
              </a:extLst>
            </p:cNvPr>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9E5EE83-D5B6-4471-9CF5-1E30CC25463C}"/>
                </a:ext>
              </a:extLst>
            </p:cNvPr>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7D549D98-6D77-4862-8335-117C59A5B8FE}"/>
                </a:ext>
              </a:extLst>
            </p:cNvPr>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70C80FAA-FCBD-4184-A357-2C0791536C97}"/>
                </a:ext>
              </a:extLst>
            </p:cNvPr>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05D02BD8-83D6-4D18-818A-58028C32D31E}"/>
                </a:ext>
              </a:extLst>
            </p:cNvPr>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4D1AEEC4-9623-4F06-857F-2B819509E1CD}"/>
                </a:ext>
              </a:extLst>
            </p:cNvPr>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43D4FA69-01FC-41E5-B5B3-51781AAADE47}"/>
                </a:ext>
              </a:extLst>
            </p:cNvPr>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18249977-A7AA-4906-A485-4C476EA7413A}"/>
                </a:ext>
              </a:extLst>
            </p:cNvPr>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26BA0D8B-FCD5-4B09-84C5-026A26A24CC3}"/>
                </a:ext>
              </a:extLst>
            </p:cNvPr>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121B70AF-5B1B-433A-8566-44EA3652B764}"/>
                </a:ext>
              </a:extLst>
            </p:cNvPr>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BD8C2F33-5DA7-4E58-BA2E-F73B43B672CE}"/>
              </a:ext>
            </a:extLst>
          </p:cNvPr>
          <p:cNvSpPr>
            <a:spLocks noGrp="1" noChangeArrowheads="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636AA9D9-15E1-47DB-9DC7-8B4AFFB8F947}"/>
              </a:ext>
            </a:extLst>
          </p:cNvPr>
          <p:cNvSpPr>
            <a:spLocks noGrp="1" noChangeArrowheads="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CBD66D3-51C8-4E81-A317-A083511CEF33}"/>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A41D0236-27FE-4696-8004-A322381F66BF}"/>
              </a:ext>
            </a:extLst>
          </p:cNvPr>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0964DFB-EE29-4AD8-BB97-5496AF5A5E19}"/>
              </a:ext>
            </a:extLst>
          </p:cNvPr>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pPr>
              <a:defRPr/>
            </a:pPr>
            <a:fld id="{1A0D9FF5-A8BE-46C7-89EB-76995E28900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22"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23" r:id="rId11"/>
    <p:sldLayoutId id="2147484317" r:id="rId12"/>
    <p:sldLayoutId id="2147484324" r:id="rId13"/>
    <p:sldLayoutId id="2147484318" r:id="rId14"/>
    <p:sldLayoutId id="2147484319" r:id="rId15"/>
    <p:sldLayoutId id="2147484320" r:id="rId16"/>
    <p:sldLayoutId id="2147484321" r:id="rId17"/>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mb.ca/health/publichealth/cdc/sti/index.html" TargetMode="External"/><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ncbi.nlm.nih.gov/pubmed/22431685" TargetMode="External"/><Relationship Id="rId2" Type="http://schemas.openxmlformats.org/officeDocument/2006/relationships/hyperlink" Target="https://www.ncbi.nlm.nih.gov/pubmed/9101629" TargetMode="External"/><Relationship Id="rId1" Type="http://schemas.openxmlformats.org/officeDocument/2006/relationships/slideLayout" Target="../slideLayouts/slideLayout2.xml"/><Relationship Id="rId6" Type="http://schemas.openxmlformats.org/officeDocument/2006/relationships/hyperlink" Target="https://www.ncbi.nlm.nih.gov/pubmed/20738828" TargetMode="External"/><Relationship Id="rId5" Type="http://schemas.openxmlformats.org/officeDocument/2006/relationships/hyperlink" Target="https://www.ncbi.nlm.nih.gov/pubmed/12978898" TargetMode="External"/><Relationship Id="rId4" Type="http://schemas.openxmlformats.org/officeDocument/2006/relationships/hyperlink" Target="https://www.ncbi.nlm.nih.gov/pubmed/821574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ncbi.nlm.nih.gov/pubmed/22421691" TargetMode="External"/><Relationship Id="rId7" Type="http://schemas.openxmlformats.org/officeDocument/2006/relationships/hyperlink" Target="http://www.cdnaids.ca/wp-content/uploads/Economic-Cost-of-HIV-AIDS-in-Canada.pdf"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https://canadiantaskforce.ca/wp-content/uploads/2017/04/Wong-Model-PHAC-report-2016-Nov-22.pdf" TargetMode="External"/><Relationship Id="rId5" Type="http://schemas.openxmlformats.org/officeDocument/2006/relationships/hyperlink" Target="https://www.ncbi.nlm.nih.gov/pubmed/23368750" TargetMode="External"/><Relationship Id="rId4" Type="http://schemas.openxmlformats.org/officeDocument/2006/relationships/hyperlink" Target="https://www.guttmacher.org/sites/default/files/pdfs/tables/360104/3601104t1.pdf"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CD6FB0B0-EF5B-45EA-9773-64D0176302DE}"/>
              </a:ext>
            </a:extLst>
          </p:cNvPr>
          <p:cNvSpPr>
            <a:spLocks noGrp="1" noChangeArrowheads="1"/>
          </p:cNvSpPr>
          <p:nvPr>
            <p:ph type="ctrTitle"/>
          </p:nvPr>
        </p:nvSpPr>
        <p:spPr>
          <a:xfrm>
            <a:off x="2209800" y="914400"/>
            <a:ext cx="8229600" cy="1905000"/>
          </a:xfrm>
        </p:spPr>
        <p:txBody>
          <a:bodyPr rtlCol="0">
            <a:normAutofit fontScale="90000"/>
          </a:bodyPr>
          <a:lstStyle/>
          <a:p>
            <a:pPr eaLnBrk="1" fontAlgn="auto" hangingPunct="1">
              <a:spcAft>
                <a:spcPts val="0"/>
              </a:spcAft>
              <a:defRPr/>
            </a:pPr>
            <a:r>
              <a:rPr lang="en-US" sz="7200" b="1" dirty="0">
                <a:solidFill>
                  <a:srgbClr val="A2CC4A"/>
                </a:solidFill>
                <a:latin typeface="Arial" charset="0"/>
                <a:ea typeface="ＭＳ Ｐゴシック" charset="0"/>
              </a:rPr>
              <a:t>Syphilis</a:t>
            </a:r>
            <a:r>
              <a:rPr lang="en-US" sz="4000" b="1" dirty="0">
                <a:latin typeface="Arial" charset="0"/>
                <a:ea typeface="ＭＳ Ｐゴシック" charset="0"/>
              </a:rPr>
              <a:t/>
            </a:r>
            <a:br>
              <a:rPr lang="en-US" sz="4000" b="1" dirty="0">
                <a:latin typeface="Arial" charset="0"/>
                <a:ea typeface="ＭＳ Ｐゴシック" charset="0"/>
              </a:rPr>
            </a:br>
            <a:r>
              <a:rPr lang="en-US" sz="1600" b="1" dirty="0">
                <a:latin typeface="Arial" charset="0"/>
                <a:ea typeface="ＭＳ Ｐゴシック" charset="0"/>
              </a:rPr>
              <a:t/>
            </a:r>
            <a:br>
              <a:rPr lang="en-US" sz="1600" b="1" dirty="0">
                <a:latin typeface="Arial" charset="0"/>
                <a:ea typeface="ＭＳ Ｐゴシック" charset="0"/>
              </a:rPr>
            </a:br>
            <a:r>
              <a:rPr lang="en-US" sz="3200" b="1" dirty="0">
                <a:latin typeface="Arial" charset="0"/>
                <a:ea typeface="ＭＳ Ｐゴシック" charset="0"/>
              </a:rPr>
              <a:t>then, now, and into the future!</a:t>
            </a:r>
            <a:endParaRPr lang="en-US" sz="3200" dirty="0">
              <a:ea typeface="ＭＳ Ｐゴシック" charset="0"/>
            </a:endParaRPr>
          </a:p>
        </p:txBody>
      </p:sp>
      <p:sp>
        <p:nvSpPr>
          <p:cNvPr id="8195" name="Rectangle 1027">
            <a:extLst>
              <a:ext uri="{FF2B5EF4-FFF2-40B4-BE49-F238E27FC236}">
                <a16:creationId xmlns:a16="http://schemas.microsoft.com/office/drawing/2014/main" id="{6CD32234-8656-4DDE-8DEB-E80DCEA9AC89}"/>
              </a:ext>
            </a:extLst>
          </p:cNvPr>
          <p:cNvSpPr>
            <a:spLocks noGrp="1" noChangeArrowheads="1"/>
          </p:cNvSpPr>
          <p:nvPr>
            <p:ph type="subTitle" idx="1"/>
          </p:nvPr>
        </p:nvSpPr>
        <p:spPr>
          <a:xfrm>
            <a:off x="2819400" y="3200400"/>
            <a:ext cx="7620000" cy="2819400"/>
          </a:xfrm>
        </p:spPr>
        <p:txBody>
          <a:bodyPr rtlCol="0">
            <a:normAutofit fontScale="92500" lnSpcReduction="20000"/>
          </a:bodyPr>
          <a:lstStyle/>
          <a:p>
            <a:pPr eaLnBrk="1" fontAlgn="auto" hangingPunct="1">
              <a:spcAft>
                <a:spcPts val="0"/>
              </a:spcAft>
              <a:buFont typeface="Wingdings 3" charset="2"/>
              <a:buNone/>
              <a:defRPr/>
            </a:pPr>
            <a:r>
              <a:rPr lang="en-US" sz="2800" b="1" dirty="0">
                <a:latin typeface="Arial" charset="0"/>
                <a:ea typeface="ＭＳ Ｐゴシック" charset="0"/>
              </a:rPr>
              <a:t>Dr. Richard Rusk</a:t>
            </a:r>
          </a:p>
          <a:p>
            <a:pPr eaLnBrk="1" fontAlgn="auto" hangingPunct="1">
              <a:spcAft>
                <a:spcPts val="0"/>
              </a:spcAft>
              <a:buFont typeface="Wingdings 3" charset="2"/>
              <a:buNone/>
              <a:defRPr/>
            </a:pPr>
            <a:endParaRPr lang="en-US" sz="1000" b="1" dirty="0">
              <a:latin typeface="Arial" charset="0"/>
              <a:ea typeface="ＭＳ Ｐゴシック" charset="0"/>
            </a:endParaRPr>
          </a:p>
          <a:p>
            <a:pPr eaLnBrk="1" fontAlgn="auto" hangingPunct="1">
              <a:spcAft>
                <a:spcPts val="0"/>
              </a:spcAft>
              <a:buFont typeface="Wingdings 3" charset="2"/>
              <a:buNone/>
              <a:defRPr/>
            </a:pPr>
            <a:r>
              <a:rPr lang="en-US" sz="2000" b="1" dirty="0">
                <a:latin typeface="Arial" charset="0"/>
                <a:ea typeface="ＭＳ Ｐゴシック" charset="0"/>
              </a:rPr>
              <a:t>Medical Officer of Health, Manitoba Health</a:t>
            </a:r>
          </a:p>
          <a:p>
            <a:pPr eaLnBrk="1" fontAlgn="auto" hangingPunct="1">
              <a:spcAft>
                <a:spcPts val="0"/>
              </a:spcAft>
              <a:buFont typeface="Wingdings 3" charset="2"/>
              <a:buNone/>
              <a:defRPr/>
            </a:pPr>
            <a:r>
              <a:rPr lang="en-US" sz="2000" b="1" dirty="0">
                <a:latin typeface="Arial" charset="0"/>
                <a:ea typeface="ＭＳ Ｐゴシック" charset="0"/>
              </a:rPr>
              <a:t>Department of Community Health Sciences and</a:t>
            </a:r>
          </a:p>
          <a:p>
            <a:pPr eaLnBrk="1" fontAlgn="auto" hangingPunct="1">
              <a:spcAft>
                <a:spcPts val="0"/>
              </a:spcAft>
              <a:buFont typeface="Wingdings 3" charset="2"/>
              <a:buNone/>
              <a:defRPr/>
            </a:pPr>
            <a:r>
              <a:rPr lang="en-US" sz="2000" b="1" dirty="0">
                <a:latin typeface="Arial" charset="0"/>
                <a:ea typeface="ＭＳ Ｐゴシック" charset="0"/>
              </a:rPr>
              <a:t>Department of Emergency Medicine</a:t>
            </a:r>
          </a:p>
          <a:p>
            <a:pPr eaLnBrk="1" fontAlgn="auto" hangingPunct="1">
              <a:spcAft>
                <a:spcPts val="0"/>
              </a:spcAft>
              <a:buFont typeface="Wingdings 3" charset="2"/>
              <a:buNone/>
              <a:defRPr/>
            </a:pPr>
            <a:r>
              <a:rPr lang="en-US" sz="2000" b="1" dirty="0">
                <a:latin typeface="Arial" charset="0"/>
                <a:ea typeface="ＭＳ Ｐゴシック" charset="0"/>
              </a:rPr>
              <a:t>University of Manitoba</a:t>
            </a:r>
            <a:endParaRPr lang="en-US" sz="1400" b="1" dirty="0">
              <a:latin typeface="Arial" charset="0"/>
              <a:ea typeface="ＭＳ Ｐゴシック" charset="0"/>
            </a:endParaRPr>
          </a:p>
          <a:p>
            <a:pPr eaLnBrk="1" fontAlgn="auto" hangingPunct="1">
              <a:spcAft>
                <a:spcPts val="0"/>
              </a:spcAft>
              <a:buFont typeface="Wingdings 3" charset="2"/>
              <a:buNone/>
              <a:defRPr/>
            </a:pPr>
            <a:endParaRPr lang="en-US" sz="1400" b="1" dirty="0">
              <a:latin typeface="Arial" charset="0"/>
              <a:ea typeface="ＭＳ Ｐゴシック" charset="0"/>
            </a:endParaRPr>
          </a:p>
          <a:p>
            <a:pPr eaLnBrk="1" fontAlgn="auto" hangingPunct="1">
              <a:spcAft>
                <a:spcPts val="0"/>
              </a:spcAft>
              <a:buFont typeface="Wingdings 3" charset="2"/>
              <a:buNone/>
              <a:defRPr/>
            </a:pPr>
            <a:r>
              <a:rPr lang="en-US" b="1" dirty="0">
                <a:latin typeface="Arial" charset="0"/>
                <a:ea typeface="ＭＳ Ｐゴシック" charset="0"/>
              </a:rPr>
              <a:t>November 2018</a:t>
            </a:r>
          </a:p>
        </p:txBody>
      </p:sp>
      <p:pic>
        <p:nvPicPr>
          <p:cNvPr id="7172" name="Picture 3">
            <a:extLst>
              <a:ext uri="{FF2B5EF4-FFF2-40B4-BE49-F238E27FC236}">
                <a16:creationId xmlns:a16="http://schemas.microsoft.com/office/drawing/2014/main" id="{A6D91C63-F289-4111-B3FC-BB8328744D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4848225" cy="617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740CAD9F-14B7-4B7E-BD3D-11E094E41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57338"/>
            <a:ext cx="8001000" cy="5241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4579" name="Rectangle 1">
            <a:extLst>
              <a:ext uri="{FF2B5EF4-FFF2-40B4-BE49-F238E27FC236}">
                <a16:creationId xmlns:a16="http://schemas.microsoft.com/office/drawing/2014/main" id="{DCA717CA-D2FA-4514-AB69-98F876160A96}"/>
              </a:ext>
            </a:extLst>
          </p:cNvPr>
          <p:cNvSpPr>
            <a:spLocks noChangeArrowheads="1"/>
          </p:cNvSpPr>
          <p:nvPr/>
        </p:nvSpPr>
        <p:spPr bwMode="auto">
          <a:xfrm>
            <a:off x="3910013" y="739775"/>
            <a:ext cx="4386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a:solidFill>
                  <a:srgbClr val="A2CC4A"/>
                </a:solidFill>
                <a:latin typeface="Arial" panose="020B0604020202020204" pitchFamily="34" charset="0"/>
                <a:ea typeface="ＭＳ Ｐゴシック" panose="020B0600070205080204" pitchFamily="34" charset="-128"/>
                <a:cs typeface="Arial" panose="020B0604020202020204" pitchFamily="34" charset="0"/>
              </a:rPr>
              <a:t>No Syphilis </a:t>
            </a:r>
            <a:r>
              <a:rPr lang="en-US" altLang="en-US" sz="2000" b="1">
                <a:solidFill>
                  <a:srgbClr val="A2CC4A"/>
                </a:solidFill>
                <a:latin typeface="Arial" panose="020B0604020202020204" pitchFamily="34" charset="0"/>
                <a:ea typeface="ＭＳ Ｐゴシック" panose="020B0600070205080204" pitchFamily="34" charset="-128"/>
                <a:cs typeface="Arial" panose="020B0604020202020204" pitchFamily="34" charset="0"/>
              </a:rPr>
              <a:t>(Probably)</a:t>
            </a:r>
            <a:endParaRPr lang="en-CA" altLang="en-US" sz="4000">
              <a:solidFill>
                <a:srgbClr val="A2CC4A"/>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0AEEB516-B756-4EB6-8A26-C90EE1552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13" y="2743200"/>
            <a:ext cx="8847137" cy="2257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6627" name="Shape 284">
            <a:extLst>
              <a:ext uri="{FF2B5EF4-FFF2-40B4-BE49-F238E27FC236}">
                <a16:creationId xmlns:a16="http://schemas.microsoft.com/office/drawing/2014/main" id="{E8110DA4-ECA5-4D9D-977C-6BF65D8C39C8}"/>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191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7">
            <a:extLst>
              <a:ext uri="{FF2B5EF4-FFF2-40B4-BE49-F238E27FC236}">
                <a16:creationId xmlns:a16="http://schemas.microsoft.com/office/drawing/2014/main" id="{68BAC66C-9B27-43A0-9BB6-DD9C8F43FD8F}"/>
              </a:ext>
            </a:extLst>
          </p:cNvPr>
          <p:cNvSpPr>
            <a:spLocks noChangeArrowheads="1"/>
          </p:cNvSpPr>
          <p:nvPr/>
        </p:nvSpPr>
        <p:spPr bwMode="auto">
          <a:xfrm>
            <a:off x="2549525" y="739775"/>
            <a:ext cx="7107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a:solidFill>
                  <a:srgbClr val="A2CC4A"/>
                </a:solidFill>
                <a:latin typeface="Arial" panose="020B0604020202020204" pitchFamily="34" charset="0"/>
                <a:ea typeface="ＭＳ Ｐゴシック" panose="020B0600070205080204" pitchFamily="34" charset="-128"/>
                <a:cs typeface="Arial" panose="020B0604020202020204" pitchFamily="34" charset="0"/>
              </a:rPr>
              <a:t>No Syphilis? Early Syphilis?</a:t>
            </a:r>
            <a:endParaRPr lang="en-CA" altLang="en-US" sz="4000">
              <a:solidFill>
                <a:srgbClr val="A2CC4A"/>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34A4D9D8-B15D-4684-A6E1-EA7C1ED37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2600"/>
            <a:ext cx="8763000" cy="20621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8675" name="Picture 3">
            <a:extLst>
              <a:ext uri="{FF2B5EF4-FFF2-40B4-BE49-F238E27FC236}">
                <a16:creationId xmlns:a16="http://schemas.microsoft.com/office/drawing/2014/main" id="{595F49C7-C5C8-4DEA-B5DD-AD621173F5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056063"/>
            <a:ext cx="8743950" cy="23701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8676" name="Rectangle 4">
            <a:extLst>
              <a:ext uri="{FF2B5EF4-FFF2-40B4-BE49-F238E27FC236}">
                <a16:creationId xmlns:a16="http://schemas.microsoft.com/office/drawing/2014/main" id="{23C8E9EC-D7B2-441F-B4E0-F5E9AC33DEEC}"/>
              </a:ext>
            </a:extLst>
          </p:cNvPr>
          <p:cNvSpPr>
            <a:spLocks noChangeArrowheads="1"/>
          </p:cNvSpPr>
          <p:nvPr/>
        </p:nvSpPr>
        <p:spPr bwMode="auto">
          <a:xfrm>
            <a:off x="3182938" y="739775"/>
            <a:ext cx="58404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a:solidFill>
                  <a:srgbClr val="A2CC4A"/>
                </a:solidFill>
                <a:latin typeface="Arial" panose="020B0604020202020204" pitchFamily="34" charset="0"/>
                <a:ea typeface="ＭＳ Ｐゴシック" panose="020B0600070205080204" pitchFamily="34" charset="-128"/>
                <a:cs typeface="Arial" panose="020B0604020202020204" pitchFamily="34" charset="0"/>
              </a:rPr>
              <a:t>Syphilis Infection </a:t>
            </a:r>
            <a:r>
              <a:rPr lang="en-US" altLang="en-US" sz="2000" b="1">
                <a:solidFill>
                  <a:srgbClr val="A2CC4A"/>
                </a:solidFill>
                <a:latin typeface="Arial" panose="020B0604020202020204" pitchFamily="34" charset="0"/>
                <a:ea typeface="ＭＳ Ｐゴシック" panose="020B0600070205080204" pitchFamily="34" charset="-128"/>
                <a:cs typeface="Arial" panose="020B0604020202020204" pitchFamily="34" charset="0"/>
              </a:rPr>
              <a:t>(Probably)</a:t>
            </a:r>
            <a:endParaRPr lang="en-CA" altLang="en-US" sz="4000">
              <a:solidFill>
                <a:srgbClr val="A2CC4A"/>
              </a:solidFill>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D1072C87-8163-4815-A29F-5D8F49DEB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52575"/>
            <a:ext cx="8686800" cy="24876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0723" name="Rectangle 2">
            <a:extLst>
              <a:ext uri="{FF2B5EF4-FFF2-40B4-BE49-F238E27FC236}">
                <a16:creationId xmlns:a16="http://schemas.microsoft.com/office/drawing/2014/main" id="{A7ED5375-A9D0-42A3-AE8D-83B1CAE160A3}"/>
              </a:ext>
            </a:extLst>
          </p:cNvPr>
          <p:cNvSpPr>
            <a:spLocks noChangeArrowheads="1"/>
          </p:cNvSpPr>
          <p:nvPr/>
        </p:nvSpPr>
        <p:spPr bwMode="auto">
          <a:xfrm>
            <a:off x="3292475" y="739775"/>
            <a:ext cx="6308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a:solidFill>
                  <a:srgbClr val="A2CC4A"/>
                </a:solidFill>
                <a:latin typeface="Arial" panose="020B0604020202020204" pitchFamily="34" charset="0"/>
                <a:ea typeface="ＭＳ Ｐゴシック" panose="020B0600070205080204" pitchFamily="34" charset="-128"/>
                <a:cs typeface="Arial" panose="020B0604020202020204" pitchFamily="34" charset="0"/>
              </a:rPr>
              <a:t>Known Previous Syphilis</a:t>
            </a:r>
            <a:endParaRPr lang="en-CA" altLang="en-US" sz="4000">
              <a:solidFill>
                <a:srgbClr val="A2CC4A"/>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30724" name="Picture 3">
            <a:extLst>
              <a:ext uri="{FF2B5EF4-FFF2-40B4-BE49-F238E27FC236}">
                <a16:creationId xmlns:a16="http://schemas.microsoft.com/office/drawing/2014/main" id="{AB802C9B-18E2-4046-8FF9-5982833BE0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486275"/>
            <a:ext cx="8686800" cy="22193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a:extLst>
              <a:ext uri="{FF2B5EF4-FFF2-40B4-BE49-F238E27FC236}">
                <a16:creationId xmlns:a16="http://schemas.microsoft.com/office/drawing/2014/main" id="{3061FEFE-E9D1-47E0-9AF4-5A2D6C45EE06}"/>
              </a:ext>
            </a:extLst>
          </p:cNvPr>
          <p:cNvSpPr>
            <a:spLocks noGrp="1" noChangeArrowheads="1"/>
          </p:cNvSpPr>
          <p:nvPr>
            <p:ph type="title"/>
          </p:nvPr>
        </p:nvSpPr>
        <p:spPr>
          <a:xfrm>
            <a:off x="5334000" y="546100"/>
            <a:ext cx="5257800" cy="1054100"/>
          </a:xfrm>
        </p:spPr>
        <p:txBody>
          <a:bodyPr/>
          <a:lstStyle/>
          <a:p>
            <a:pPr eaLnBrk="1" hangingPunct="1"/>
            <a:r>
              <a:rPr lang="en-US" altLang="en-US" b="1">
                <a:latin typeface="Arial" panose="020B0604020202020204" pitchFamily="34" charset="0"/>
                <a:cs typeface="Arial" panose="020B0604020202020204" pitchFamily="34" charset="0"/>
              </a:rPr>
              <a:t>Ordering serology</a:t>
            </a:r>
          </a:p>
        </p:txBody>
      </p:sp>
      <p:pic>
        <p:nvPicPr>
          <p:cNvPr id="32771" name="Picture 2">
            <a:extLst>
              <a:ext uri="{FF2B5EF4-FFF2-40B4-BE49-F238E27FC236}">
                <a16:creationId xmlns:a16="http://schemas.microsoft.com/office/drawing/2014/main" id="{A3ECBF02-7815-4E79-9269-8A3FF6893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76200"/>
            <a:ext cx="37322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3">
            <a:extLst>
              <a:ext uri="{FF2B5EF4-FFF2-40B4-BE49-F238E27FC236}">
                <a16:creationId xmlns:a16="http://schemas.microsoft.com/office/drawing/2014/main" id="{0D0BDF4D-2734-4268-8E83-480665597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050" y="2000250"/>
            <a:ext cx="569595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21F51045-446F-49E8-970D-13D63E5F3FFB}"/>
              </a:ext>
            </a:extLst>
          </p:cNvPr>
          <p:cNvSpPr/>
          <p:nvPr/>
        </p:nvSpPr>
        <p:spPr>
          <a:xfrm>
            <a:off x="5202238" y="2514600"/>
            <a:ext cx="935037"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7" name="Oval 6">
            <a:extLst>
              <a:ext uri="{FF2B5EF4-FFF2-40B4-BE49-F238E27FC236}">
                <a16:creationId xmlns:a16="http://schemas.microsoft.com/office/drawing/2014/main" id="{1224DF5C-68AE-4A05-9D28-2054AC3417F9}"/>
              </a:ext>
            </a:extLst>
          </p:cNvPr>
          <p:cNvSpPr/>
          <p:nvPr/>
        </p:nvSpPr>
        <p:spPr>
          <a:xfrm>
            <a:off x="8080375" y="2514600"/>
            <a:ext cx="1368425" cy="287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8" name="Oval 7">
            <a:extLst>
              <a:ext uri="{FF2B5EF4-FFF2-40B4-BE49-F238E27FC236}">
                <a16:creationId xmlns:a16="http://schemas.microsoft.com/office/drawing/2014/main" id="{B963AF7B-B0BE-42C1-BFC3-EDA05940B388}"/>
              </a:ext>
            </a:extLst>
          </p:cNvPr>
          <p:cNvSpPr/>
          <p:nvPr/>
        </p:nvSpPr>
        <p:spPr>
          <a:xfrm>
            <a:off x="8077200" y="3200400"/>
            <a:ext cx="1371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32776" name="Rectangle 1">
            <a:extLst>
              <a:ext uri="{FF2B5EF4-FFF2-40B4-BE49-F238E27FC236}">
                <a16:creationId xmlns:a16="http://schemas.microsoft.com/office/drawing/2014/main" id="{C4682692-BE22-4BF3-B0C2-D8DAD2B69274}"/>
              </a:ext>
            </a:extLst>
          </p:cNvPr>
          <p:cNvSpPr>
            <a:spLocks noChangeArrowheads="1"/>
          </p:cNvSpPr>
          <p:nvPr/>
        </p:nvSpPr>
        <p:spPr bwMode="auto">
          <a:xfrm>
            <a:off x="1581150" y="2900363"/>
            <a:ext cx="337185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b="1">
                <a:solidFill>
                  <a:schemeClr val="tx1"/>
                </a:solidFill>
                <a:latin typeface="Arial" panose="020B0604020202020204" pitchFamily="34" charset="0"/>
                <a:ea typeface="ＭＳ Ｐゴシック" panose="020B0600070205080204" pitchFamily="34" charset="-128"/>
                <a:cs typeface="Arial" panose="020B0604020202020204" pitchFamily="34" charset="0"/>
              </a:rPr>
              <a:t>STI Panel = HBsAg, HBsAb, HIV Ab, syphilis Ab</a:t>
            </a:r>
          </a:p>
          <a:p>
            <a:pPr eaLnBrk="1" hangingPunct="1">
              <a:spcBef>
                <a:spcPct val="0"/>
              </a:spcBef>
              <a:buClrTx/>
              <a:buSzTx/>
              <a:buFontTx/>
              <a:buNone/>
            </a:pPr>
            <a:endParaRPr lang="en-US" altLang="en-US" b="1">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buClrTx/>
              <a:buSzTx/>
              <a:buFontTx/>
              <a:buNone/>
            </a:pPr>
            <a:r>
              <a:rPr lang="en-US" altLang="en-US" b="1">
                <a:solidFill>
                  <a:schemeClr val="tx1"/>
                </a:solidFill>
                <a:latin typeface="Arial" panose="020B0604020202020204" pitchFamily="34" charset="0"/>
                <a:ea typeface="ＭＳ Ｐゴシック" panose="020B0600070205080204" pitchFamily="34" charset="-128"/>
                <a:cs typeface="Arial" panose="020B0604020202020204" pitchFamily="34" charset="0"/>
              </a:rPr>
              <a:t>Prenatal Panel = HBsAg, Rubella IgG, syphilis Ab, HIV Ab</a:t>
            </a:r>
          </a:p>
          <a:p>
            <a:pPr eaLnBrk="1" hangingPunct="1">
              <a:spcBef>
                <a:spcPct val="0"/>
              </a:spcBef>
              <a:buClrTx/>
              <a:buSzTx/>
              <a:buFontTx/>
              <a:buNone/>
            </a:pPr>
            <a:endParaRPr lang="en-US" altLang="en-US" b="1">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buClrTx/>
              <a:buSzTx/>
              <a:buFontTx/>
              <a:buNone/>
            </a:pPr>
            <a:r>
              <a:rPr lang="en-US" altLang="en-US" b="1">
                <a:solidFill>
                  <a:schemeClr val="tx1"/>
                </a:solidFill>
                <a:latin typeface="Arial" panose="020B0604020202020204" pitchFamily="34" charset="0"/>
                <a:ea typeface="ＭＳ Ｐゴシック" panose="020B0600070205080204" pitchFamily="34" charset="-128"/>
                <a:cs typeface="Arial" panose="020B0604020202020204" pitchFamily="34" charset="0"/>
              </a:rPr>
              <a:t>Blood-borne Pathogen = HIV Ab, HBsAg, HCV Ab</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050">
            <a:extLst>
              <a:ext uri="{FF2B5EF4-FFF2-40B4-BE49-F238E27FC236}">
                <a16:creationId xmlns:a16="http://schemas.microsoft.com/office/drawing/2014/main" id="{2AABB4EA-2919-4EC1-A166-1DEAEF254375}"/>
              </a:ext>
            </a:extLst>
          </p:cNvPr>
          <p:cNvSpPr>
            <a:spLocks noGrp="1" noChangeArrowheads="1"/>
          </p:cNvSpPr>
          <p:nvPr>
            <p:ph type="title"/>
          </p:nvPr>
        </p:nvSpPr>
        <p:spPr>
          <a:xfrm>
            <a:off x="2438400" y="838200"/>
            <a:ext cx="7772400" cy="609600"/>
          </a:xfrm>
        </p:spPr>
        <p:txBody>
          <a:bodyPr rtlCol="0">
            <a:normAutofit fontScale="90000"/>
          </a:bodyPr>
          <a:lstStyle/>
          <a:p>
            <a:pPr eaLnBrk="1" fontAlgn="auto" hangingPunct="1">
              <a:spcAft>
                <a:spcPts val="0"/>
              </a:spcAft>
              <a:defRPr/>
            </a:pPr>
            <a:r>
              <a:rPr lang="en-US" b="1" dirty="0">
                <a:solidFill>
                  <a:srgbClr val="A2CC4A"/>
                </a:solidFill>
                <a:latin typeface="Arial" charset="0"/>
                <a:ea typeface="ＭＳ Ｐゴシック" charset="0"/>
              </a:rPr>
              <a:t>How to treat?</a:t>
            </a:r>
            <a:endParaRPr lang="en-US" dirty="0">
              <a:solidFill>
                <a:srgbClr val="A2CC4A"/>
              </a:solidFill>
              <a:ea typeface="ＭＳ Ｐゴシック" charset="0"/>
            </a:endParaRPr>
          </a:p>
        </p:txBody>
      </p:sp>
      <p:graphicFrame>
        <p:nvGraphicFramePr>
          <p:cNvPr id="34819" name="Object 2051">
            <a:extLst>
              <a:ext uri="{FF2B5EF4-FFF2-40B4-BE49-F238E27FC236}">
                <a16:creationId xmlns:a16="http://schemas.microsoft.com/office/drawing/2014/main" id="{4FB38328-9EA0-4153-B820-2CA765460678}"/>
              </a:ext>
            </a:extLst>
          </p:cNvPr>
          <p:cNvGraphicFramePr>
            <a:graphicFrameLocks noGrp="1" noChangeAspect="1"/>
          </p:cNvGraphicFramePr>
          <p:nvPr>
            <p:ph type="tbl" idx="1"/>
          </p:nvPr>
        </p:nvGraphicFramePr>
        <p:xfrm>
          <a:off x="1296988" y="1800225"/>
          <a:ext cx="8494712" cy="5026025"/>
        </p:xfrm>
        <a:graphic>
          <a:graphicData uri="http://schemas.openxmlformats.org/presentationml/2006/ole">
            <mc:AlternateContent xmlns:mc="http://schemas.openxmlformats.org/markup-compatibility/2006">
              <mc:Choice xmlns:v="urn:schemas-microsoft-com:vml" Requires="v">
                <p:oleObj spid="_x0000_s34821" name="Document" r:id="rId4" imgW="9212829" imgH="5449565" progId="Word.Document.8">
                  <p:embed/>
                </p:oleObj>
              </mc:Choice>
              <mc:Fallback>
                <p:oleObj name="Document" r:id="rId4" imgW="9212829" imgH="5449565" progId="Word.Document.8">
                  <p:embed/>
                  <p:pic>
                    <p:nvPicPr>
                      <p:cNvPr id="0" name="Object 205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988" y="1800225"/>
                        <a:ext cx="8494712" cy="502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050">
            <a:extLst>
              <a:ext uri="{FF2B5EF4-FFF2-40B4-BE49-F238E27FC236}">
                <a16:creationId xmlns:a16="http://schemas.microsoft.com/office/drawing/2014/main" id="{7EEE9887-63BE-4DF2-9485-8BDBC47A4F9B}"/>
              </a:ext>
            </a:extLst>
          </p:cNvPr>
          <p:cNvSpPr>
            <a:spLocks noGrp="1" noChangeArrowheads="1"/>
          </p:cNvSpPr>
          <p:nvPr>
            <p:ph type="title"/>
          </p:nvPr>
        </p:nvSpPr>
        <p:spPr>
          <a:xfrm>
            <a:off x="2438400" y="838200"/>
            <a:ext cx="7772400" cy="609600"/>
          </a:xfrm>
        </p:spPr>
        <p:txBody>
          <a:bodyPr rtlCol="0">
            <a:normAutofit fontScale="90000"/>
          </a:bodyPr>
          <a:lstStyle/>
          <a:p>
            <a:pPr eaLnBrk="1" fontAlgn="auto" hangingPunct="1">
              <a:spcAft>
                <a:spcPts val="0"/>
              </a:spcAft>
              <a:defRPr/>
            </a:pPr>
            <a:r>
              <a:rPr lang="en-US" b="1" dirty="0">
                <a:solidFill>
                  <a:srgbClr val="A2CC4A"/>
                </a:solidFill>
                <a:latin typeface="Arial" pitchFamily="34" charset="0"/>
                <a:ea typeface="ＭＳ Ｐゴシック" pitchFamily="1" charset="-128"/>
              </a:rPr>
              <a:t>How to get </a:t>
            </a:r>
            <a:r>
              <a:rPr lang="en-US" b="1" dirty="0" err="1">
                <a:solidFill>
                  <a:srgbClr val="A2CC4A"/>
                </a:solidFill>
                <a:latin typeface="Arial" pitchFamily="34" charset="0"/>
                <a:ea typeface="ＭＳ Ｐゴシック" pitchFamily="1" charset="-128"/>
              </a:rPr>
              <a:t>Bicillin</a:t>
            </a:r>
            <a:r>
              <a:rPr lang="en-US" b="1" baseline="30000" dirty="0">
                <a:solidFill>
                  <a:srgbClr val="A2CC4A"/>
                </a:solidFill>
                <a:latin typeface="Arial" pitchFamily="34" charset="0"/>
                <a:ea typeface="ＭＳ Ｐゴシック" pitchFamily="1" charset="-128"/>
              </a:rPr>
              <a:t>®</a:t>
            </a:r>
            <a:r>
              <a:rPr lang="en-US" b="1" dirty="0">
                <a:solidFill>
                  <a:srgbClr val="A2CC4A"/>
                </a:solidFill>
                <a:latin typeface="Arial" pitchFamily="34" charset="0"/>
                <a:ea typeface="ＭＳ Ｐゴシック" pitchFamily="1" charset="-128"/>
              </a:rPr>
              <a:t>?</a:t>
            </a:r>
            <a:endParaRPr lang="en-US" dirty="0">
              <a:solidFill>
                <a:srgbClr val="A2CC4A"/>
              </a:solidFill>
              <a:ea typeface="ＭＳ Ｐゴシック" pitchFamily="1" charset="-128"/>
            </a:endParaRPr>
          </a:p>
        </p:txBody>
      </p:sp>
      <p:sp>
        <p:nvSpPr>
          <p:cNvPr id="36867" name="Rectangle 4">
            <a:extLst>
              <a:ext uri="{FF2B5EF4-FFF2-40B4-BE49-F238E27FC236}">
                <a16:creationId xmlns:a16="http://schemas.microsoft.com/office/drawing/2014/main" id="{4BCEE4D4-2031-438F-A76A-015818375822}"/>
              </a:ext>
            </a:extLst>
          </p:cNvPr>
          <p:cNvSpPr>
            <a:spLocks noChangeArrowheads="1"/>
          </p:cNvSpPr>
          <p:nvPr/>
        </p:nvSpPr>
        <p:spPr bwMode="auto">
          <a:xfrm>
            <a:off x="1143000" y="1752600"/>
            <a:ext cx="87630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7200"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Char char="•"/>
            </a:pPr>
            <a:r>
              <a:rPr lang="en-US" altLang="en-US" sz="2800" b="1">
                <a:solidFill>
                  <a:schemeClr val="tx1"/>
                </a:solidFill>
                <a:latin typeface="Arial" panose="020B0604020202020204" pitchFamily="34" charset="0"/>
                <a:ea typeface="ＭＳ Ｐゴシック" panose="020B0600070205080204" pitchFamily="34" charset="-128"/>
                <a:cs typeface="Arial" panose="020B0604020202020204" pitchFamily="34" charset="0"/>
              </a:rPr>
              <a:t>Benzathine penicillin G (Bicillin</a:t>
            </a:r>
            <a:r>
              <a:rPr lang="en-US" altLang="en-US" sz="2800" b="1" baseline="30000">
                <a:solidFill>
                  <a:schemeClr val="tx1"/>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sz="2800" b="1">
                <a:solidFill>
                  <a:schemeClr val="tx1"/>
                </a:solidFill>
                <a:latin typeface="Arial" panose="020B0604020202020204" pitchFamily="34" charset="0"/>
                <a:ea typeface="ＭＳ Ｐゴシック" panose="020B0600070205080204" pitchFamily="34" charset="-128"/>
                <a:cs typeface="Arial" panose="020B0604020202020204" pitchFamily="34" charset="0"/>
              </a:rPr>
              <a:t>) 2.4 million units IM in a single session (separated into 2 injections)</a:t>
            </a:r>
          </a:p>
          <a:p>
            <a:pPr eaLnBrk="1" hangingPunct="1">
              <a:spcBef>
                <a:spcPct val="0"/>
              </a:spcBef>
              <a:buClrTx/>
              <a:buSzTx/>
              <a:buFontTx/>
              <a:buChar char="•"/>
            </a:pPr>
            <a:r>
              <a:rPr lang="en-US" altLang="en-US" sz="2800" b="1">
                <a:solidFill>
                  <a:schemeClr val="tx1"/>
                </a:solidFill>
                <a:latin typeface="Arial" panose="020B0604020202020204" pitchFamily="34" charset="0"/>
                <a:ea typeface="ＭＳ Ｐゴシック" panose="020B0600070205080204" pitchFamily="34" charset="-128"/>
                <a:cs typeface="Arial" panose="020B0604020202020204" pitchFamily="34" charset="0"/>
              </a:rPr>
              <a:t>Bicillin</a:t>
            </a:r>
            <a:r>
              <a:rPr lang="en-US" altLang="en-US" sz="2800" b="1" baseline="30000">
                <a:solidFill>
                  <a:schemeClr val="tx1"/>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sz="2800" b="1">
                <a:solidFill>
                  <a:schemeClr val="tx1"/>
                </a:solidFill>
                <a:latin typeface="Arial" panose="020B0604020202020204" pitchFamily="34" charset="0"/>
                <a:ea typeface="ＭＳ Ｐゴシック" panose="020B0600070205080204" pitchFamily="34" charset="-128"/>
                <a:cs typeface="Arial" panose="020B0604020202020204" pitchFamily="34" charset="0"/>
              </a:rPr>
              <a:t> in preloaded syringes provided free of charge by Manitoba Health</a:t>
            </a:r>
          </a:p>
          <a:p>
            <a:pPr eaLnBrk="1" hangingPunct="1">
              <a:spcBef>
                <a:spcPct val="0"/>
              </a:spcBef>
              <a:buClrTx/>
              <a:buSzTx/>
              <a:buFontTx/>
              <a:buChar char="•"/>
            </a:pPr>
            <a:r>
              <a:rPr lang="en-US" altLang="en-US" sz="2800" b="1">
                <a:solidFill>
                  <a:schemeClr val="tx1"/>
                </a:solidFill>
                <a:latin typeface="Arial" panose="020B0604020202020204" pitchFamily="34" charset="0"/>
                <a:ea typeface="ＭＳ Ｐゴシック" panose="020B0600070205080204" pitchFamily="34" charset="-128"/>
                <a:cs typeface="Arial" panose="020B0604020202020204" pitchFamily="34" charset="0"/>
              </a:rPr>
              <a:t>Can only be obtained by faxing a completed Manitoba Health STD Medication Administration Form (call Materials Distribution Agency at</a:t>
            </a:r>
          </a:p>
          <a:p>
            <a:pPr eaLnBrk="1" hangingPunct="1">
              <a:spcBef>
                <a:spcPct val="0"/>
              </a:spcBef>
              <a:buClrTx/>
              <a:buSzTx/>
              <a:buFontTx/>
              <a:buNone/>
            </a:pPr>
            <a:r>
              <a:rPr lang="en-US" altLang="en-US" sz="2800" b="1">
                <a:solidFill>
                  <a:schemeClr val="tx1"/>
                </a:solidFill>
                <a:latin typeface="Arial" panose="020B0604020202020204" pitchFamily="34" charset="0"/>
                <a:ea typeface="ＭＳ Ｐゴシック" panose="020B0600070205080204" pitchFamily="34" charset="-128"/>
                <a:cs typeface="Arial" panose="020B0604020202020204" pitchFamily="34" charset="0"/>
              </a:rPr>
              <a:t>	945-0570 or download form:</a:t>
            </a:r>
          </a:p>
          <a:p>
            <a:pPr eaLnBrk="1" hangingPunct="1">
              <a:spcBef>
                <a:spcPct val="0"/>
              </a:spcBef>
              <a:buClrTx/>
              <a:buSzTx/>
              <a:buFontTx/>
              <a:buNone/>
            </a:pPr>
            <a:endParaRPr lang="en-US" altLang="en-US" sz="2000" b="1" u="sng">
              <a:solidFill>
                <a:srgbClr val="FFFF00"/>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buClrTx/>
              <a:buSzTx/>
              <a:buFontTx/>
              <a:buNone/>
            </a:pPr>
            <a:r>
              <a:rPr lang="en-US" altLang="en-US" sz="2000" b="1">
                <a:solidFill>
                  <a:srgbClr val="FFFF00"/>
                </a:solidFill>
                <a:latin typeface="Arial" panose="020B0604020202020204" pitchFamily="34" charset="0"/>
                <a:ea typeface="ＭＳ Ｐゴシック" panose="020B0600070205080204" pitchFamily="34" charset="-128"/>
                <a:cs typeface="Arial" panose="020B0604020202020204" pitchFamily="34" charset="0"/>
              </a:rPr>
              <a:t>	</a:t>
            </a:r>
            <a:endParaRPr lang="en-US" altLang="en-US" sz="2000" b="1">
              <a:solidFill>
                <a:srgbClr val="A2CC4A"/>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6868" name="Rectangle 1">
            <a:extLst>
              <a:ext uri="{FF2B5EF4-FFF2-40B4-BE49-F238E27FC236}">
                <a16:creationId xmlns:a16="http://schemas.microsoft.com/office/drawing/2014/main" id="{A5BA2B03-9385-4624-9DB2-3DFA18459CAE}"/>
              </a:ext>
            </a:extLst>
          </p:cNvPr>
          <p:cNvSpPr>
            <a:spLocks noChangeArrowheads="1"/>
          </p:cNvSpPr>
          <p:nvPr/>
        </p:nvSpPr>
        <p:spPr bwMode="auto">
          <a:xfrm>
            <a:off x="762000" y="5972175"/>
            <a:ext cx="77724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altLang="en-US" b="1" u="sng">
                <a:solidFill>
                  <a:srgbClr val="A2CC4A"/>
                </a:solidFill>
                <a:latin typeface="Arial" panose="020B0604020202020204" pitchFamily="34" charset="0"/>
                <a:ea typeface="ＭＳ Ｐゴシック" panose="020B0600070205080204" pitchFamily="34" charset="-128"/>
                <a:cs typeface="Arial" panose="020B0604020202020204" pitchFamily="34" charset="0"/>
              </a:rPr>
              <a:t>http://www.gov.mb.ca/health/publichealth/cdc/protocol/form11.pdf</a:t>
            </a:r>
            <a:endParaRPr lang="en-CA" altLang="en-US">
              <a:ea typeface="ＭＳ Ｐゴシック" panose="020B0600070205080204" pitchFamily="34" charset="-128"/>
              <a:cs typeface="Arial" panose="020B0604020202020204" pitchFamily="34" charset="0"/>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a:extLst>
              <a:ext uri="{FF2B5EF4-FFF2-40B4-BE49-F238E27FC236}">
                <a16:creationId xmlns:a16="http://schemas.microsoft.com/office/drawing/2014/main" id="{2BCBD9AD-CF45-4A2E-B7E9-8D622749D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090" t="13535" r="33211" b="6158"/>
          <a:stretch>
            <a:fillRect/>
          </a:stretch>
        </p:blipFill>
        <p:spPr bwMode="auto">
          <a:xfrm>
            <a:off x="3440113" y="0"/>
            <a:ext cx="53117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38915" name="TextBox 1">
            <a:extLst>
              <a:ext uri="{FF2B5EF4-FFF2-40B4-BE49-F238E27FC236}">
                <a16:creationId xmlns:a16="http://schemas.microsoft.com/office/drawing/2014/main" id="{E09034F0-649D-4E7A-9029-E27D72EED9D2}"/>
              </a:ext>
            </a:extLst>
          </p:cNvPr>
          <p:cNvSpPr txBox="1">
            <a:spLocks noChangeArrowheads="1"/>
          </p:cNvSpPr>
          <p:nvPr/>
        </p:nvSpPr>
        <p:spPr bwMode="auto">
          <a:xfrm>
            <a:off x="1600200" y="6172200"/>
            <a:ext cx="702627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CA" altLang="en-US">
                <a:hlinkClick r:id="rId3"/>
              </a:rPr>
              <a:t>https://www.gov.mb.ca/health/publichealth/cdc/sti/index.html</a:t>
            </a:r>
            <a:r>
              <a:rPr lang="en-CA" altLang="en-US"/>
              <a:t> </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a:extLst>
              <a:ext uri="{FF2B5EF4-FFF2-40B4-BE49-F238E27FC236}">
                <a16:creationId xmlns:a16="http://schemas.microsoft.com/office/drawing/2014/main" id="{7A1DF9D3-EC6F-42E5-AAE6-FDE7602DF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16" t="15665" r="1010" b="1537"/>
          <a:stretch>
            <a:fillRect/>
          </a:stretch>
        </p:blipFill>
        <p:spPr bwMode="auto">
          <a:xfrm>
            <a:off x="1524000" y="1817688"/>
            <a:ext cx="9144000" cy="4202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39939" name="Rectangle 1">
            <a:extLst>
              <a:ext uri="{FF2B5EF4-FFF2-40B4-BE49-F238E27FC236}">
                <a16:creationId xmlns:a16="http://schemas.microsoft.com/office/drawing/2014/main" id="{36E302CF-8D57-48F1-8DD1-04BBF488970D}"/>
              </a:ext>
            </a:extLst>
          </p:cNvPr>
          <p:cNvSpPr>
            <a:spLocks noChangeArrowheads="1"/>
          </p:cNvSpPr>
          <p:nvPr/>
        </p:nvSpPr>
        <p:spPr bwMode="auto">
          <a:xfrm>
            <a:off x="1524000" y="838200"/>
            <a:ext cx="822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000" b="1" u="sng">
                <a:solidFill>
                  <a:srgbClr val="A2CC4A"/>
                </a:solidFill>
                <a:latin typeface="Arial" panose="020B0604020202020204" pitchFamily="34" charset="0"/>
                <a:ea typeface="ＭＳ Ｐゴシック" panose="020B0600070205080204" pitchFamily="34" charset="-128"/>
                <a:cs typeface="Arial" panose="020B0604020202020204" pitchFamily="34" charset="0"/>
              </a:rPr>
              <a:t>http://www.gov.mb.ca/health/publichealth/cdc/protocol/form11.pdf</a:t>
            </a:r>
            <a:endParaRPr lang="en-US" altLang="en-US" sz="2000">
              <a:solidFill>
                <a:srgbClr val="A2CC4A"/>
              </a:solidFill>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5">
            <a:extLst>
              <a:ext uri="{FF2B5EF4-FFF2-40B4-BE49-F238E27FC236}">
                <a16:creationId xmlns:a16="http://schemas.microsoft.com/office/drawing/2014/main" id="{D6ED76A6-7B1B-4E37-B624-7E1188EE1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03388"/>
            <a:ext cx="9677400"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ext Box 3">
            <a:extLst>
              <a:ext uri="{FF2B5EF4-FFF2-40B4-BE49-F238E27FC236}">
                <a16:creationId xmlns:a16="http://schemas.microsoft.com/office/drawing/2014/main" id="{4F05C00A-BD5B-4C33-A7DA-082BF0ED7F01}"/>
              </a:ext>
            </a:extLst>
          </p:cNvPr>
          <p:cNvSpPr txBox="1">
            <a:spLocks noChangeArrowheads="1"/>
          </p:cNvSpPr>
          <p:nvPr/>
        </p:nvSpPr>
        <p:spPr bwMode="auto">
          <a:xfrm>
            <a:off x="2971800" y="2514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auto" hangingPunct="1">
              <a:spcBef>
                <a:spcPct val="50000"/>
              </a:spcBef>
              <a:spcAft>
                <a:spcPts val="0"/>
              </a:spcAft>
              <a:defRPr/>
            </a:pPr>
            <a:endParaRPr lang="en-US">
              <a:latin typeface="Arial" charset="0"/>
            </a:endParaRPr>
          </a:p>
        </p:txBody>
      </p:sp>
      <p:sp>
        <p:nvSpPr>
          <p:cNvPr id="31747" name="Text Box 10">
            <a:extLst>
              <a:ext uri="{FF2B5EF4-FFF2-40B4-BE49-F238E27FC236}">
                <a16:creationId xmlns:a16="http://schemas.microsoft.com/office/drawing/2014/main" id="{423E08FD-63EC-4679-B18C-374990C464B1}"/>
              </a:ext>
            </a:extLst>
          </p:cNvPr>
          <p:cNvSpPr txBox="1">
            <a:spLocks noChangeArrowheads="1"/>
          </p:cNvSpPr>
          <p:nvPr/>
        </p:nvSpPr>
        <p:spPr bwMode="auto">
          <a:xfrm>
            <a:off x="1835150" y="6003925"/>
            <a:ext cx="792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fontAlgn="t" hangingPunct="1">
              <a:spcBef>
                <a:spcPct val="50000"/>
              </a:spcBef>
              <a:buClrTx/>
              <a:buSzTx/>
              <a:buFontTx/>
              <a:buNone/>
              <a:defRPr/>
            </a:pPr>
            <a:r>
              <a:rPr lang="en-US" altLang="en-US" sz="1000" b="1">
                <a:solidFill>
                  <a:srgbClr val="A2CC4A"/>
                </a:solidFill>
                <a:latin typeface="Arial" panose="020B0604020202020204" pitchFamily="34" charset="0"/>
                <a:ea typeface="ＭＳ Ｐゴシック" panose="020B0600070205080204" pitchFamily="34" charset="-128"/>
                <a:cs typeface="Tahoma" panose="020B0604030504040204" pitchFamily="34" charset="0"/>
              </a:rPr>
              <a:t>Source: Syphilis Surveillance Database, Population and Public Health Program, Winnipeg Regional Health Authority, June 2013</a:t>
            </a:r>
          </a:p>
        </p:txBody>
      </p:sp>
      <p:sp>
        <p:nvSpPr>
          <p:cNvPr id="31748" name="Text Box 11">
            <a:extLst>
              <a:ext uri="{FF2B5EF4-FFF2-40B4-BE49-F238E27FC236}">
                <a16:creationId xmlns:a16="http://schemas.microsoft.com/office/drawing/2014/main" id="{4AD6F6C6-C8FE-45F4-9257-05FBD0BD5900}"/>
              </a:ext>
            </a:extLst>
          </p:cNvPr>
          <p:cNvSpPr txBox="1">
            <a:spLocks noChangeArrowheads="1"/>
          </p:cNvSpPr>
          <p:nvPr/>
        </p:nvSpPr>
        <p:spPr bwMode="auto">
          <a:xfrm>
            <a:off x="8610600" y="164465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ct val="50000"/>
              </a:spcBef>
              <a:spcAft>
                <a:spcPts val="0"/>
              </a:spcAft>
              <a:defRPr/>
            </a:pPr>
            <a:r>
              <a:rPr lang="en-US" sz="1600" b="1" dirty="0">
                <a:solidFill>
                  <a:srgbClr val="A2CC4A"/>
                </a:solidFill>
                <a:latin typeface="Arial" charset="0"/>
              </a:rPr>
              <a:t>N=238</a:t>
            </a:r>
          </a:p>
        </p:txBody>
      </p:sp>
      <p:sp>
        <p:nvSpPr>
          <p:cNvPr id="31749" name="Text Box 14">
            <a:extLst>
              <a:ext uri="{FF2B5EF4-FFF2-40B4-BE49-F238E27FC236}">
                <a16:creationId xmlns:a16="http://schemas.microsoft.com/office/drawing/2014/main" id="{D0241D9E-A417-47A3-A0CC-6E8F987F30D5}"/>
              </a:ext>
            </a:extLst>
          </p:cNvPr>
          <p:cNvSpPr txBox="1">
            <a:spLocks noChangeArrowheads="1"/>
          </p:cNvSpPr>
          <p:nvPr/>
        </p:nvSpPr>
        <p:spPr bwMode="auto">
          <a:xfrm>
            <a:off x="2286000" y="762000"/>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ct val="50000"/>
              </a:spcBef>
              <a:spcAft>
                <a:spcPts val="0"/>
              </a:spcAft>
              <a:defRPr/>
            </a:pPr>
            <a:r>
              <a:rPr lang="en-US" sz="4000" b="1" dirty="0">
                <a:solidFill>
                  <a:srgbClr val="A2CC4A"/>
                </a:solidFill>
                <a:latin typeface="Arial" charset="0"/>
              </a:rPr>
              <a:t>Infectious Syphilis Cases - WHR</a:t>
            </a:r>
          </a:p>
        </p:txBody>
      </p:sp>
      <p:grpSp>
        <p:nvGrpSpPr>
          <p:cNvPr id="121874" name="Group 18">
            <a:extLst>
              <a:ext uri="{FF2B5EF4-FFF2-40B4-BE49-F238E27FC236}">
                <a16:creationId xmlns:a16="http://schemas.microsoft.com/office/drawing/2014/main" id="{64E20B04-C645-4D61-83F0-A03927357B9B}"/>
              </a:ext>
            </a:extLst>
          </p:cNvPr>
          <p:cNvGrpSpPr>
            <a:grpSpLocks/>
          </p:cNvGrpSpPr>
          <p:nvPr/>
        </p:nvGrpSpPr>
        <p:grpSpPr bwMode="auto">
          <a:xfrm>
            <a:off x="2214563" y="2571750"/>
            <a:ext cx="3894137" cy="3448050"/>
            <a:chOff x="435" y="1620"/>
            <a:chExt cx="2453" cy="2172"/>
          </a:xfrm>
        </p:grpSpPr>
        <p:sp>
          <p:nvSpPr>
            <p:cNvPr id="31752" name="Oval 16">
              <a:extLst>
                <a:ext uri="{FF2B5EF4-FFF2-40B4-BE49-F238E27FC236}">
                  <a16:creationId xmlns:a16="http://schemas.microsoft.com/office/drawing/2014/main" id="{139C8F02-E333-4F56-9C22-A3974047E823}"/>
                </a:ext>
              </a:extLst>
            </p:cNvPr>
            <p:cNvSpPr>
              <a:spLocks noChangeArrowheads="1"/>
            </p:cNvSpPr>
            <p:nvPr/>
          </p:nvSpPr>
          <p:spPr bwMode="auto">
            <a:xfrm rot="2700000">
              <a:off x="-52" y="2107"/>
              <a:ext cx="2172" cy="1197"/>
            </a:xfrm>
            <a:prstGeom prst="ellipse">
              <a:avLst/>
            </a:prstGeom>
            <a:noFill/>
            <a:ln w="28575" cap="sq">
              <a:solidFill>
                <a:srgbClr val="FF33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Times New Roman" charset="0"/>
                <a:ea typeface="ＭＳ Ｐゴシック" charset="0"/>
              </a:endParaRPr>
            </a:p>
          </p:txBody>
        </p:sp>
        <p:sp>
          <p:nvSpPr>
            <p:cNvPr id="31753" name="Oval 17">
              <a:extLst>
                <a:ext uri="{FF2B5EF4-FFF2-40B4-BE49-F238E27FC236}">
                  <a16:creationId xmlns:a16="http://schemas.microsoft.com/office/drawing/2014/main" id="{93B011DD-8EFD-451B-A89E-F6E037B28180}"/>
                </a:ext>
              </a:extLst>
            </p:cNvPr>
            <p:cNvSpPr>
              <a:spLocks noChangeArrowheads="1"/>
            </p:cNvSpPr>
            <p:nvPr/>
          </p:nvSpPr>
          <p:spPr bwMode="auto">
            <a:xfrm>
              <a:off x="2496" y="2640"/>
              <a:ext cx="392" cy="712"/>
            </a:xfrm>
            <a:prstGeom prst="ellipse">
              <a:avLst/>
            </a:prstGeom>
            <a:noFill/>
            <a:ln w="28575" cap="sq">
              <a:solidFill>
                <a:srgbClr val="FF33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Times New Roman" charset="0"/>
                <a:ea typeface="ＭＳ Ｐゴシック"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1874"/>
                                        </p:tgtEl>
                                        <p:attrNameLst>
                                          <p:attrName>style.visibility</p:attrName>
                                        </p:attrNameLst>
                                      </p:cBhvr>
                                      <p:to>
                                        <p:strVal val="visible"/>
                                      </p:to>
                                    </p:set>
                                    <p:animEffect transition="in" filter="dissolve">
                                      <p:cBhvr>
                                        <p:cTn id="7" dur="500"/>
                                        <p:tgtEl>
                                          <p:spTgt spid="121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D6437A47-9B2F-4B7D-A438-18D32C0412C8}"/>
              </a:ext>
            </a:extLst>
          </p:cNvPr>
          <p:cNvSpPr>
            <a:spLocks noGrp="1" noChangeArrowheads="1"/>
          </p:cNvSpPr>
          <p:nvPr>
            <p:ph type="title"/>
          </p:nvPr>
        </p:nvSpPr>
        <p:spPr>
          <a:xfrm>
            <a:off x="2286000" y="609600"/>
            <a:ext cx="8382000" cy="1143000"/>
          </a:xfrm>
        </p:spPr>
        <p:txBody>
          <a:bodyPr/>
          <a:lstStyle/>
          <a:p>
            <a:pPr eaLnBrk="1" hangingPunct="1"/>
            <a:r>
              <a:rPr lang="en-CA" altLang="en-US" b="1">
                <a:solidFill>
                  <a:srgbClr val="A2CC4A"/>
                </a:solidFill>
                <a:latin typeface="Arial" panose="020B0604020202020204" pitchFamily="34" charset="0"/>
                <a:ea typeface="ＭＳ Ｐゴシック" panose="020B0600070205080204" pitchFamily="34" charset="-128"/>
                <a:cs typeface="Arial" panose="020B0604020202020204" pitchFamily="34" charset="0"/>
              </a:rPr>
              <a:t>Faculty/Presenter Disclosure</a:t>
            </a:r>
          </a:p>
        </p:txBody>
      </p:sp>
      <p:sp>
        <p:nvSpPr>
          <p:cNvPr id="9219" name="Rectangle 30">
            <a:extLst>
              <a:ext uri="{FF2B5EF4-FFF2-40B4-BE49-F238E27FC236}">
                <a16:creationId xmlns:a16="http://schemas.microsoft.com/office/drawing/2014/main" id="{90287606-1FFB-4978-9AD3-18D247C6643D}"/>
              </a:ext>
            </a:extLst>
          </p:cNvPr>
          <p:cNvSpPr>
            <a:spLocks noChangeArrowheads="1"/>
          </p:cNvSpPr>
          <p:nvPr/>
        </p:nvSpPr>
        <p:spPr bwMode="auto">
          <a:xfrm>
            <a:off x="1676400" y="1427163"/>
            <a:ext cx="8763000"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914400" indent="-4572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Char char="•"/>
              <a:defRPr/>
            </a:pPr>
            <a:r>
              <a:rPr lang="en-US" altLang="en-US" sz="28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Faculty: 				</a:t>
            </a:r>
            <a:r>
              <a:rPr lang="en-US" altLang="en-US" sz="2800" b="1" dirty="0">
                <a:solidFill>
                  <a:srgbClr val="A2CC4A"/>
                </a:solidFill>
                <a:latin typeface="Arial" panose="020B0604020202020204" pitchFamily="34" charset="0"/>
                <a:ea typeface="ＭＳ Ｐゴシック" panose="020B0600070205080204" pitchFamily="34" charset="-128"/>
                <a:cs typeface="Arial" panose="020B0604020202020204" pitchFamily="34" charset="0"/>
              </a:rPr>
              <a:t>Richard Rusk</a:t>
            </a:r>
          </a:p>
          <a:p>
            <a:pPr eaLnBrk="1" hangingPunct="1">
              <a:spcBef>
                <a:spcPct val="0"/>
              </a:spcBef>
              <a:buClrTx/>
              <a:buSzTx/>
              <a:buFontTx/>
              <a:buChar char="•"/>
              <a:defRPr/>
            </a:pPr>
            <a:endParaRPr lang="en-US" altLang="en-US" sz="28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buClrTx/>
              <a:buSzTx/>
              <a:buFontTx/>
              <a:buChar char="•"/>
              <a:defRPr/>
            </a:pPr>
            <a:r>
              <a:rPr lang="en-US" altLang="en-US" sz="28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Relationships with commercial interests:</a:t>
            </a:r>
          </a:p>
          <a:p>
            <a:pPr lvl="1" eaLnBrk="1" hangingPunct="1">
              <a:spcBef>
                <a:spcPct val="0"/>
              </a:spcBef>
              <a:buClrTx/>
              <a:buSzTx/>
              <a:buFont typeface="Arial" panose="020B0604020202020204" pitchFamily="34" charset="0"/>
              <a:buChar char="•"/>
              <a:defRPr/>
            </a:pPr>
            <a:r>
              <a:rPr lang="en-US" altLang="en-US" sz="28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Grants/Research Support:		</a:t>
            </a:r>
            <a:r>
              <a:rPr lang="ja-JP" altLang="en-US" sz="2800" b="1" dirty="0">
                <a:solidFill>
                  <a:srgbClr val="A2CC4A"/>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2800" b="1" dirty="0">
                <a:solidFill>
                  <a:srgbClr val="A2CC4A"/>
                </a:solidFill>
                <a:latin typeface="Arial" panose="020B0604020202020204" pitchFamily="34" charset="0"/>
                <a:ea typeface="ＭＳ Ｐゴシック" panose="020B0600070205080204" pitchFamily="34" charset="-128"/>
                <a:cs typeface="Arial" panose="020B0604020202020204" pitchFamily="34" charset="0"/>
              </a:rPr>
              <a:t>I wish</a:t>
            </a:r>
            <a:r>
              <a:rPr lang="ja-JP" altLang="en-US" sz="2800" b="1" dirty="0">
                <a:solidFill>
                  <a:srgbClr val="A2CC4A"/>
                </a:solidFill>
                <a:latin typeface="Arial" panose="020B0604020202020204" pitchFamily="34" charset="0"/>
                <a:ea typeface="ＭＳ Ｐゴシック" panose="020B0600070205080204" pitchFamily="34" charset="-128"/>
                <a:cs typeface="Arial" panose="020B0604020202020204" pitchFamily="34" charset="0"/>
              </a:rPr>
              <a:t>”</a:t>
            </a:r>
            <a:endParaRPr lang="en-US" altLang="ja-JP" sz="2800" b="1" dirty="0">
              <a:solidFill>
                <a:srgbClr val="A2CC4A"/>
              </a:solidFill>
              <a:latin typeface="Arial" panose="020B0604020202020204" pitchFamily="34" charset="0"/>
              <a:ea typeface="ＭＳ Ｐゴシック" panose="020B0600070205080204" pitchFamily="34" charset="-128"/>
              <a:cs typeface="Arial" panose="020B0604020202020204" pitchFamily="34" charset="0"/>
            </a:endParaRPr>
          </a:p>
          <a:p>
            <a:pPr lvl="1" eaLnBrk="1" hangingPunct="1">
              <a:spcBef>
                <a:spcPct val="0"/>
              </a:spcBef>
              <a:buClrTx/>
              <a:buSzTx/>
              <a:buFont typeface="Arial" panose="020B0604020202020204" pitchFamily="34" charset="0"/>
              <a:buChar char="•"/>
              <a:defRPr/>
            </a:pPr>
            <a:r>
              <a:rPr lang="en-US" altLang="en-US" sz="28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Speakers Bureau/Honoraria:	</a:t>
            </a:r>
            <a:r>
              <a:rPr lang="en-US" altLang="en-US" sz="2800" b="1" dirty="0">
                <a:solidFill>
                  <a:srgbClr val="A2CC4A"/>
                </a:solidFill>
                <a:latin typeface="Arial" panose="020B0604020202020204" pitchFamily="34" charset="0"/>
                <a:ea typeface="ＭＳ Ｐゴシック" panose="020B0600070205080204" pitchFamily="34" charset="-128"/>
                <a:cs typeface="Arial" panose="020B0604020202020204" pitchFamily="34" charset="0"/>
              </a:rPr>
              <a:t>“I wish”</a:t>
            </a:r>
          </a:p>
          <a:p>
            <a:pPr lvl="1" eaLnBrk="1" hangingPunct="1">
              <a:spcBef>
                <a:spcPct val="0"/>
              </a:spcBef>
              <a:buClrTx/>
              <a:buSzTx/>
              <a:buFont typeface="Arial" panose="020B0604020202020204" pitchFamily="34" charset="0"/>
              <a:buChar char="•"/>
              <a:defRPr/>
            </a:pPr>
            <a:r>
              <a:rPr lang="en-US" altLang="en-US" sz="28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Consulting Fees:			</a:t>
            </a:r>
            <a:r>
              <a:rPr lang="ja-JP" altLang="en-US" sz="2800" b="1" dirty="0">
                <a:solidFill>
                  <a:srgbClr val="A2CC4A"/>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2800" b="1" dirty="0">
                <a:solidFill>
                  <a:srgbClr val="A2CC4A"/>
                </a:solidFill>
                <a:latin typeface="Arial" panose="020B0604020202020204" pitchFamily="34" charset="0"/>
                <a:ea typeface="ＭＳ Ｐゴシック" panose="020B0600070205080204" pitchFamily="34" charset="-128"/>
                <a:cs typeface="Arial" panose="020B0604020202020204" pitchFamily="34" charset="0"/>
              </a:rPr>
              <a:t>I wish</a:t>
            </a:r>
            <a:r>
              <a:rPr lang="ja-JP" altLang="en-US" sz="2800" b="1" dirty="0">
                <a:solidFill>
                  <a:srgbClr val="A2CC4A"/>
                </a:solidFill>
                <a:latin typeface="Arial" panose="020B0604020202020204" pitchFamily="34" charset="0"/>
                <a:ea typeface="ＭＳ Ｐゴシック" panose="020B0600070205080204" pitchFamily="34" charset="-128"/>
                <a:cs typeface="Arial" panose="020B0604020202020204" pitchFamily="34" charset="0"/>
              </a:rPr>
              <a:t>”</a:t>
            </a:r>
            <a:endParaRPr lang="en-US" altLang="ja-JP" sz="2800" b="1" dirty="0">
              <a:solidFill>
                <a:srgbClr val="A2CC4A"/>
              </a:solidFill>
              <a:latin typeface="Arial" panose="020B0604020202020204" pitchFamily="34" charset="0"/>
              <a:ea typeface="ＭＳ Ｐゴシック" panose="020B0600070205080204" pitchFamily="34" charset="-128"/>
              <a:cs typeface="Arial" panose="020B0604020202020204" pitchFamily="34" charset="0"/>
            </a:endParaRPr>
          </a:p>
          <a:p>
            <a:pPr lvl="1" eaLnBrk="1" hangingPunct="1">
              <a:spcBef>
                <a:spcPct val="0"/>
              </a:spcBef>
              <a:buClrTx/>
              <a:buSzTx/>
              <a:buFont typeface="Arial" panose="020B0604020202020204" pitchFamily="34" charset="0"/>
              <a:buChar char="•"/>
              <a:defRPr/>
            </a:pPr>
            <a:r>
              <a:rPr lang="en-US" altLang="en-US" sz="28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Other (</a:t>
            </a:r>
            <a:r>
              <a:rPr lang="en-US" altLang="en-US" sz="2800" b="1" dirty="0" err="1">
                <a:solidFill>
                  <a:schemeClr val="tx1"/>
                </a:solidFill>
                <a:latin typeface="Arial" panose="020B0604020202020204" pitchFamily="34" charset="0"/>
                <a:ea typeface="ＭＳ Ｐゴシック" panose="020B0600070205080204" pitchFamily="34" charset="-128"/>
                <a:cs typeface="Arial" panose="020B0604020202020204" pitchFamily="34" charset="0"/>
              </a:rPr>
              <a:t>s.a.</a:t>
            </a:r>
            <a:r>
              <a:rPr lang="en-US" altLang="en-US" sz="28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major shareholder):	</a:t>
            </a:r>
            <a:r>
              <a:rPr lang="ja-JP" altLang="en-US" sz="2800" b="1" dirty="0">
                <a:solidFill>
                  <a:srgbClr val="A2CC4A"/>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sz="2800" b="1" dirty="0">
                <a:solidFill>
                  <a:srgbClr val="A2CC4A"/>
                </a:solidFill>
                <a:latin typeface="Arial" panose="020B0604020202020204" pitchFamily="34" charset="0"/>
                <a:ea typeface="ＭＳ Ｐゴシック" panose="020B0600070205080204" pitchFamily="34" charset="-128"/>
                <a:cs typeface="Arial" panose="020B0604020202020204" pitchFamily="34" charset="0"/>
              </a:rPr>
              <a:t>I wish</a:t>
            </a:r>
            <a:r>
              <a:rPr lang="ja-JP" altLang="en-US" sz="2800" b="1" dirty="0">
                <a:solidFill>
                  <a:srgbClr val="A2CC4A"/>
                </a:solidFill>
                <a:latin typeface="Arial" panose="020B0604020202020204" pitchFamily="34" charset="0"/>
                <a:ea typeface="ＭＳ Ｐゴシック" panose="020B0600070205080204" pitchFamily="34" charset="-128"/>
                <a:cs typeface="Arial" panose="020B0604020202020204" pitchFamily="34" charset="0"/>
              </a:rPr>
              <a:t>”</a:t>
            </a:r>
            <a:endParaRPr lang="en-US" altLang="ja-JP" sz="2800" b="1" dirty="0">
              <a:solidFill>
                <a:srgbClr val="A2CC4A"/>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buClrTx/>
              <a:buSzTx/>
              <a:buFontTx/>
              <a:buChar char="•"/>
              <a:defRPr/>
            </a:pPr>
            <a:r>
              <a:rPr lang="en-US" altLang="en-US" sz="28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This presentation has received no commercial support</a:t>
            </a:r>
          </a:p>
          <a:p>
            <a:pPr marL="0" indent="0" eaLnBrk="1" hangingPunct="1">
              <a:spcBef>
                <a:spcPct val="0"/>
              </a:spcBef>
              <a:buClrTx/>
              <a:buSzTx/>
              <a:buFont typeface="Wingdings 3" panose="05040102010807070707" pitchFamily="18" charset="2"/>
              <a:buNone/>
              <a:defRPr/>
            </a:pPr>
            <a:endParaRPr lang="en-US" altLang="en-US" sz="28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buClrTx/>
              <a:buSzTx/>
              <a:buFontTx/>
              <a:buChar char="•"/>
              <a:defRPr/>
            </a:pPr>
            <a:r>
              <a:rPr lang="en-US" altLang="en-US" sz="2800" b="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Acknowledgements: Dr Pierre Plourde</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2816D350-B660-4A0C-9BF4-2DFB08251733}"/>
              </a:ext>
            </a:extLst>
          </p:cNvPr>
          <p:cNvSpPr txBox="1">
            <a:spLocks noChangeArrowheads="1"/>
          </p:cNvSpPr>
          <p:nvPr/>
        </p:nvSpPr>
        <p:spPr bwMode="auto">
          <a:xfrm>
            <a:off x="3352800" y="304800"/>
            <a:ext cx="6477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ts val="0"/>
              </a:spcBef>
              <a:spcAft>
                <a:spcPts val="0"/>
              </a:spcAft>
              <a:defRPr/>
            </a:pPr>
            <a:r>
              <a:rPr lang="en-US" sz="6600">
                <a:latin typeface="Arial" charset="0"/>
              </a:rPr>
              <a:t/>
            </a:r>
            <a:br>
              <a:rPr lang="en-US" sz="6600">
                <a:latin typeface="Arial" charset="0"/>
              </a:rPr>
            </a:br>
            <a:endParaRPr lang="en-US">
              <a:latin typeface="Arial" charset="0"/>
            </a:endParaRPr>
          </a:p>
        </p:txBody>
      </p:sp>
      <p:sp>
        <p:nvSpPr>
          <p:cNvPr id="32771" name="Text Box 3">
            <a:extLst>
              <a:ext uri="{FF2B5EF4-FFF2-40B4-BE49-F238E27FC236}">
                <a16:creationId xmlns:a16="http://schemas.microsoft.com/office/drawing/2014/main" id="{0A72F1D5-1287-4F05-9E93-D9FE81771D5F}"/>
              </a:ext>
            </a:extLst>
          </p:cNvPr>
          <p:cNvSpPr txBox="1">
            <a:spLocks noChangeArrowheads="1"/>
          </p:cNvSpPr>
          <p:nvPr/>
        </p:nvSpPr>
        <p:spPr bwMode="auto">
          <a:xfrm>
            <a:off x="2971800" y="2514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auto" hangingPunct="1">
              <a:spcBef>
                <a:spcPct val="50000"/>
              </a:spcBef>
              <a:spcAft>
                <a:spcPts val="0"/>
              </a:spcAft>
              <a:defRPr/>
            </a:pPr>
            <a:endParaRPr lang="en-US">
              <a:latin typeface="Arial" charset="0"/>
            </a:endParaRPr>
          </a:p>
        </p:txBody>
      </p:sp>
      <p:sp>
        <p:nvSpPr>
          <p:cNvPr id="32772" name="Text Box 4">
            <a:extLst>
              <a:ext uri="{FF2B5EF4-FFF2-40B4-BE49-F238E27FC236}">
                <a16:creationId xmlns:a16="http://schemas.microsoft.com/office/drawing/2014/main" id="{FBCD8CBC-D976-45BE-AACF-A9B5309F2A97}"/>
              </a:ext>
            </a:extLst>
          </p:cNvPr>
          <p:cNvSpPr txBox="1">
            <a:spLocks noChangeArrowheads="1"/>
          </p:cNvSpPr>
          <p:nvPr/>
        </p:nvSpPr>
        <p:spPr bwMode="auto">
          <a:xfrm>
            <a:off x="2286000" y="7620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ct val="50000"/>
              </a:spcBef>
              <a:spcAft>
                <a:spcPts val="0"/>
              </a:spcAft>
              <a:defRPr/>
            </a:pPr>
            <a:r>
              <a:rPr lang="en-US" sz="4000" b="1" dirty="0">
                <a:solidFill>
                  <a:srgbClr val="A2CC4A"/>
                </a:solidFill>
                <a:latin typeface="Arial" charset="0"/>
              </a:rPr>
              <a:t>Outbreak Demographics</a:t>
            </a:r>
          </a:p>
        </p:txBody>
      </p:sp>
      <p:sp>
        <p:nvSpPr>
          <p:cNvPr id="43013" name="Rectangle 5">
            <a:extLst>
              <a:ext uri="{FF2B5EF4-FFF2-40B4-BE49-F238E27FC236}">
                <a16:creationId xmlns:a16="http://schemas.microsoft.com/office/drawing/2014/main" id="{157B7CC5-3239-4576-88D6-0DDFFDED9DF9}"/>
              </a:ext>
            </a:extLst>
          </p:cNvPr>
          <p:cNvSpPr>
            <a:spLocks noChangeArrowheads="1"/>
          </p:cNvSpPr>
          <p:nvPr/>
        </p:nvSpPr>
        <p:spPr bwMode="auto">
          <a:xfrm>
            <a:off x="2057400" y="1676400"/>
            <a:ext cx="838200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Tx/>
              <a:buNone/>
            </a:pPr>
            <a:r>
              <a:rPr kumimoji="1" lang="en-US" altLang="en-US" sz="3600" b="1">
                <a:solidFill>
                  <a:schemeClr val="tx1"/>
                </a:solidFill>
                <a:latin typeface="Arial" panose="020B0604020202020204" pitchFamily="34" charset="0"/>
                <a:ea typeface="ＭＳ Ｐゴシック" panose="020B0600070205080204" pitchFamily="34" charset="-128"/>
              </a:rPr>
              <a:t>Predominant risk factors</a:t>
            </a:r>
          </a:p>
          <a:p>
            <a:pPr eaLnBrk="1" hangingPunct="1">
              <a:spcBef>
                <a:spcPct val="20000"/>
              </a:spcBef>
              <a:buClrTx/>
              <a:buSzTx/>
              <a:buFontTx/>
              <a:buNone/>
            </a:pPr>
            <a:endParaRPr kumimoji="1" lang="en-US" altLang="en-US" sz="2800" b="1">
              <a:solidFill>
                <a:schemeClr val="tx1"/>
              </a:solidFill>
              <a:latin typeface="Arial" panose="020B0604020202020204" pitchFamily="34" charset="0"/>
              <a:ea typeface="ＭＳ Ｐゴシック" panose="020B0600070205080204" pitchFamily="34" charset="-128"/>
            </a:endParaRPr>
          </a:p>
          <a:p>
            <a:pPr eaLnBrk="1" hangingPunct="1">
              <a:spcBef>
                <a:spcPct val="20000"/>
              </a:spcBef>
              <a:buClrTx/>
              <a:buSzTx/>
              <a:buFontTx/>
              <a:buChar char="•"/>
            </a:pPr>
            <a:r>
              <a:rPr kumimoji="1" lang="en-US" altLang="en-US" sz="2800" b="1">
                <a:solidFill>
                  <a:schemeClr val="tx1"/>
                </a:solidFill>
                <a:latin typeface="Arial" panose="020B0604020202020204" pitchFamily="34" charset="0"/>
                <a:ea typeface="ＭＳ Ｐゴシック" panose="020B0600070205080204" pitchFamily="34" charset="-128"/>
              </a:rPr>
              <a:t>January 2003 to December 2005 (2007 cluster)</a:t>
            </a:r>
          </a:p>
          <a:p>
            <a:pPr lvl="1" eaLnBrk="1" hangingPunct="1">
              <a:spcBef>
                <a:spcPct val="20000"/>
              </a:spcBef>
              <a:buClrTx/>
              <a:buSzTx/>
              <a:buFontTx/>
              <a:buChar char="–"/>
            </a:pPr>
            <a:r>
              <a:rPr kumimoji="1" lang="en-US" altLang="en-US" sz="2800" b="1">
                <a:solidFill>
                  <a:schemeClr val="tx1"/>
                </a:solidFill>
                <a:latin typeface="Arial" panose="020B0604020202020204" pitchFamily="34" charset="0"/>
                <a:ea typeface="ＭＳ Ｐゴシック" panose="020B0600070205080204" pitchFamily="34" charset="-128"/>
              </a:rPr>
              <a:t>place of meeting at inner city bars</a:t>
            </a:r>
          </a:p>
          <a:p>
            <a:pPr lvl="1" eaLnBrk="1" hangingPunct="1">
              <a:spcBef>
                <a:spcPct val="20000"/>
              </a:spcBef>
              <a:buClrTx/>
              <a:buSzTx/>
              <a:buFontTx/>
              <a:buChar char="–"/>
            </a:pPr>
            <a:r>
              <a:rPr kumimoji="1" lang="en-US" altLang="en-US" sz="2800" b="1">
                <a:solidFill>
                  <a:schemeClr val="tx1"/>
                </a:solidFill>
                <a:latin typeface="Arial" panose="020B0604020202020204" pitchFamily="34" charset="0"/>
                <a:ea typeface="ＭＳ Ｐゴシック" panose="020B0600070205080204" pitchFamily="34" charset="-128"/>
              </a:rPr>
              <a:t>significant alcohol use</a:t>
            </a:r>
          </a:p>
          <a:p>
            <a:pPr lvl="1" eaLnBrk="1" hangingPunct="1">
              <a:spcBef>
                <a:spcPct val="20000"/>
              </a:spcBef>
              <a:buClrTx/>
              <a:buSzTx/>
              <a:buFontTx/>
              <a:buChar char="–"/>
            </a:pPr>
            <a:r>
              <a:rPr kumimoji="1" lang="en-US" altLang="en-US" sz="2800" b="1">
                <a:solidFill>
                  <a:schemeClr val="tx1"/>
                </a:solidFill>
                <a:latin typeface="Arial" panose="020B0604020202020204" pitchFamily="34" charset="0"/>
                <a:ea typeface="ＭＳ Ｐゴシック" panose="020B0600070205080204" pitchFamily="34" charset="-128"/>
              </a:rPr>
              <a:t>casual unprotected sex (male-female)</a:t>
            </a:r>
          </a:p>
          <a:p>
            <a:pPr lvl="1" eaLnBrk="1" hangingPunct="1">
              <a:spcBef>
                <a:spcPct val="20000"/>
              </a:spcBef>
              <a:buClrTx/>
              <a:buSzTx/>
              <a:buFontTx/>
              <a:buChar char="–"/>
            </a:pPr>
            <a:r>
              <a:rPr kumimoji="1" lang="en-US" altLang="en-US" sz="2800" b="1">
                <a:solidFill>
                  <a:schemeClr val="tx1"/>
                </a:solidFill>
                <a:latin typeface="Arial" panose="020B0604020202020204" pitchFamily="34" charset="0"/>
                <a:ea typeface="ＭＳ Ｐゴシック" panose="020B0600070205080204" pitchFamily="34" charset="-128"/>
              </a:rPr>
              <a:t>no link to sex trade work</a:t>
            </a:r>
          </a:p>
          <a:p>
            <a:pPr lvl="1" eaLnBrk="1" hangingPunct="1">
              <a:spcBef>
                <a:spcPct val="20000"/>
              </a:spcBef>
              <a:buClrTx/>
              <a:buSzTx/>
              <a:buFontTx/>
              <a:buChar char="–"/>
            </a:pPr>
            <a:r>
              <a:rPr kumimoji="1" lang="en-US" altLang="en-US" sz="2800" b="1">
                <a:solidFill>
                  <a:schemeClr val="tx1"/>
                </a:solidFill>
                <a:latin typeface="Arial" panose="020B0604020202020204" pitchFamily="34" charset="0"/>
                <a:ea typeface="ＭＳ Ｐゴシック" panose="020B0600070205080204" pitchFamily="34" charset="-128"/>
              </a:rPr>
              <a:t>numerous sexual networks ranging in size from 2 to more than 15 individuals</a:t>
            </a:r>
            <a:r>
              <a:rPr kumimoji="1" lang="en-US" altLang="en-US" sz="2400" b="1">
                <a:solidFill>
                  <a:schemeClr val="tx1"/>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0E696D4A-C108-4780-9A3B-372725292C2C}"/>
              </a:ext>
            </a:extLst>
          </p:cNvPr>
          <p:cNvSpPr txBox="1">
            <a:spLocks noChangeArrowheads="1"/>
          </p:cNvSpPr>
          <p:nvPr/>
        </p:nvSpPr>
        <p:spPr bwMode="auto">
          <a:xfrm>
            <a:off x="3352800" y="304800"/>
            <a:ext cx="6477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ts val="0"/>
              </a:spcBef>
              <a:spcAft>
                <a:spcPts val="0"/>
              </a:spcAft>
              <a:defRPr/>
            </a:pPr>
            <a:r>
              <a:rPr lang="en-US" sz="6600">
                <a:latin typeface="Arial" charset="0"/>
              </a:rPr>
              <a:t/>
            </a:r>
            <a:br>
              <a:rPr lang="en-US" sz="6600">
                <a:latin typeface="Arial" charset="0"/>
              </a:rPr>
            </a:br>
            <a:endParaRPr lang="en-US">
              <a:latin typeface="Arial" charset="0"/>
            </a:endParaRPr>
          </a:p>
        </p:txBody>
      </p:sp>
      <p:sp>
        <p:nvSpPr>
          <p:cNvPr id="33795" name="Text Box 3">
            <a:extLst>
              <a:ext uri="{FF2B5EF4-FFF2-40B4-BE49-F238E27FC236}">
                <a16:creationId xmlns:a16="http://schemas.microsoft.com/office/drawing/2014/main" id="{5B8F81AB-3774-41B9-81A0-E5646F904DF9}"/>
              </a:ext>
            </a:extLst>
          </p:cNvPr>
          <p:cNvSpPr txBox="1">
            <a:spLocks noChangeArrowheads="1"/>
          </p:cNvSpPr>
          <p:nvPr/>
        </p:nvSpPr>
        <p:spPr bwMode="auto">
          <a:xfrm>
            <a:off x="2971800" y="2514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auto" hangingPunct="1">
              <a:spcBef>
                <a:spcPct val="50000"/>
              </a:spcBef>
              <a:spcAft>
                <a:spcPts val="0"/>
              </a:spcAft>
              <a:defRPr/>
            </a:pPr>
            <a:endParaRPr lang="en-US">
              <a:latin typeface="Arial" charset="0"/>
            </a:endParaRPr>
          </a:p>
        </p:txBody>
      </p:sp>
      <p:grpSp>
        <p:nvGrpSpPr>
          <p:cNvPr id="45060" name="Group 4">
            <a:extLst>
              <a:ext uri="{FF2B5EF4-FFF2-40B4-BE49-F238E27FC236}">
                <a16:creationId xmlns:a16="http://schemas.microsoft.com/office/drawing/2014/main" id="{01BC6663-B51E-4BD9-803E-FBC723CD2E67}"/>
              </a:ext>
            </a:extLst>
          </p:cNvPr>
          <p:cNvGrpSpPr>
            <a:grpSpLocks/>
          </p:cNvGrpSpPr>
          <p:nvPr/>
        </p:nvGrpSpPr>
        <p:grpSpPr bwMode="auto">
          <a:xfrm>
            <a:off x="1524000" y="241300"/>
            <a:ext cx="9144000" cy="6605588"/>
            <a:chOff x="0" y="152"/>
            <a:chExt cx="5760" cy="4161"/>
          </a:xfrm>
        </p:grpSpPr>
        <p:pic>
          <p:nvPicPr>
            <p:cNvPr id="45061" name="Picture 5" descr="network_040213">
              <a:extLst>
                <a:ext uri="{FF2B5EF4-FFF2-40B4-BE49-F238E27FC236}">
                  <a16:creationId xmlns:a16="http://schemas.microsoft.com/office/drawing/2014/main" id="{94634DEF-FC12-453A-B7BE-1C42E9748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
              <a:ext cx="5760" cy="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6">
              <a:extLst>
                <a:ext uri="{FF2B5EF4-FFF2-40B4-BE49-F238E27FC236}">
                  <a16:creationId xmlns:a16="http://schemas.microsoft.com/office/drawing/2014/main" id="{FF5BB8E6-EC76-43A1-A598-E5CBE2B79209}"/>
                </a:ext>
              </a:extLst>
            </p:cNvPr>
            <p:cNvSpPr txBox="1">
              <a:spLocks noChangeArrowheads="1"/>
            </p:cNvSpPr>
            <p:nvPr/>
          </p:nvSpPr>
          <p:spPr bwMode="auto">
            <a:xfrm>
              <a:off x="398" y="4015"/>
              <a:ext cx="4934"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auto" hangingPunct="1">
                <a:spcBef>
                  <a:spcPct val="50000"/>
                </a:spcBef>
                <a:spcAft>
                  <a:spcPts val="0"/>
                </a:spcAft>
                <a:defRPr/>
              </a:pPr>
              <a:r>
                <a:rPr lang="en-GB" sz="1000">
                  <a:latin typeface="Arial Narrow" charset="0"/>
                </a:rPr>
                <a:t>Mental Health   	    Sex Trade  	    Mental Health + Sex Trade      	Alcohol Abuse	    Mental Health + Alcohol Use	    MSM</a:t>
              </a:r>
            </a:p>
            <a:p>
              <a:pPr eaLnBrk="1" fontAlgn="auto" hangingPunct="1">
                <a:spcBef>
                  <a:spcPct val="50000"/>
                </a:spcBef>
                <a:spcAft>
                  <a:spcPts val="0"/>
                </a:spcAft>
                <a:defRPr/>
              </a:pPr>
              <a:endParaRPr lang="en-GB" sz="1000">
                <a:latin typeface="Comic Sans MS" charset="0"/>
              </a:endParaRPr>
            </a:p>
          </p:txBody>
        </p:sp>
        <p:sp>
          <p:nvSpPr>
            <p:cNvPr id="33799" name="AutoShape 7">
              <a:extLst>
                <a:ext uri="{FF2B5EF4-FFF2-40B4-BE49-F238E27FC236}">
                  <a16:creationId xmlns:a16="http://schemas.microsoft.com/office/drawing/2014/main" id="{F677C371-495D-451F-AB32-E44CE30B9310}"/>
                </a:ext>
              </a:extLst>
            </p:cNvPr>
            <p:cNvSpPr>
              <a:spLocks noChangeArrowheads="1"/>
            </p:cNvSpPr>
            <p:nvPr/>
          </p:nvSpPr>
          <p:spPr bwMode="auto">
            <a:xfrm>
              <a:off x="624" y="3972"/>
              <a:ext cx="49" cy="50"/>
            </a:xfrm>
            <a:prstGeom prst="flowChartConnector">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Times New Roman" charset="0"/>
                <a:ea typeface="ＭＳ Ｐゴシック" charset="0"/>
              </a:endParaRPr>
            </a:p>
          </p:txBody>
        </p:sp>
        <p:sp>
          <p:nvSpPr>
            <p:cNvPr id="33800" name="AutoShape 8">
              <a:extLst>
                <a:ext uri="{FF2B5EF4-FFF2-40B4-BE49-F238E27FC236}">
                  <a16:creationId xmlns:a16="http://schemas.microsoft.com/office/drawing/2014/main" id="{F1009EF7-C6CD-4426-A3FD-5893CDCB629D}"/>
                </a:ext>
              </a:extLst>
            </p:cNvPr>
            <p:cNvSpPr>
              <a:spLocks noChangeArrowheads="1"/>
            </p:cNvSpPr>
            <p:nvPr/>
          </p:nvSpPr>
          <p:spPr bwMode="auto">
            <a:xfrm>
              <a:off x="1200" y="3972"/>
              <a:ext cx="49" cy="50"/>
            </a:xfrm>
            <a:prstGeom prst="flowChartConnector">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Times New Roman" charset="0"/>
                <a:ea typeface="ＭＳ Ｐゴシック" charset="0"/>
              </a:endParaRPr>
            </a:p>
          </p:txBody>
        </p:sp>
        <p:sp>
          <p:nvSpPr>
            <p:cNvPr id="33801" name="AutoShape 9">
              <a:extLst>
                <a:ext uri="{FF2B5EF4-FFF2-40B4-BE49-F238E27FC236}">
                  <a16:creationId xmlns:a16="http://schemas.microsoft.com/office/drawing/2014/main" id="{E0159E9A-651B-48B6-857C-B40866E5BF8A}"/>
                </a:ext>
              </a:extLst>
            </p:cNvPr>
            <p:cNvSpPr>
              <a:spLocks noChangeArrowheads="1"/>
            </p:cNvSpPr>
            <p:nvPr/>
          </p:nvSpPr>
          <p:spPr bwMode="auto">
            <a:xfrm>
              <a:off x="2064" y="3972"/>
              <a:ext cx="49" cy="50"/>
            </a:xfrm>
            <a:prstGeom prst="flowChartConnector">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Times New Roman" charset="0"/>
                <a:ea typeface="ＭＳ Ｐゴシック" charset="0"/>
              </a:endParaRPr>
            </a:p>
          </p:txBody>
        </p:sp>
        <p:sp>
          <p:nvSpPr>
            <p:cNvPr id="33802" name="AutoShape 10">
              <a:extLst>
                <a:ext uri="{FF2B5EF4-FFF2-40B4-BE49-F238E27FC236}">
                  <a16:creationId xmlns:a16="http://schemas.microsoft.com/office/drawing/2014/main" id="{9A102C36-8D9D-4333-B1F4-14D88245CCE0}"/>
                </a:ext>
              </a:extLst>
            </p:cNvPr>
            <p:cNvSpPr>
              <a:spLocks noChangeArrowheads="1"/>
            </p:cNvSpPr>
            <p:nvPr/>
          </p:nvSpPr>
          <p:spPr bwMode="auto">
            <a:xfrm>
              <a:off x="2928" y="3972"/>
              <a:ext cx="49" cy="50"/>
            </a:xfrm>
            <a:prstGeom prst="flowChartConnec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Times New Roman" charset="0"/>
                <a:ea typeface="ＭＳ Ｐゴシック" charset="0"/>
              </a:endParaRPr>
            </a:p>
          </p:txBody>
        </p:sp>
        <p:sp>
          <p:nvSpPr>
            <p:cNvPr id="33803" name="AutoShape 11">
              <a:extLst>
                <a:ext uri="{FF2B5EF4-FFF2-40B4-BE49-F238E27FC236}">
                  <a16:creationId xmlns:a16="http://schemas.microsoft.com/office/drawing/2014/main" id="{9281DF3F-917C-4484-8126-60B2666090EC}"/>
                </a:ext>
              </a:extLst>
            </p:cNvPr>
            <p:cNvSpPr>
              <a:spLocks noChangeArrowheads="1"/>
            </p:cNvSpPr>
            <p:nvPr/>
          </p:nvSpPr>
          <p:spPr bwMode="auto">
            <a:xfrm>
              <a:off x="3792" y="3972"/>
              <a:ext cx="49" cy="50"/>
            </a:xfrm>
            <a:prstGeom prst="flowChartConnector">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Times New Roman" charset="0"/>
                <a:ea typeface="ＭＳ Ｐゴシック" charset="0"/>
              </a:endParaRPr>
            </a:p>
          </p:txBody>
        </p:sp>
        <p:sp>
          <p:nvSpPr>
            <p:cNvPr id="33804" name="AutoShape 12">
              <a:extLst>
                <a:ext uri="{FF2B5EF4-FFF2-40B4-BE49-F238E27FC236}">
                  <a16:creationId xmlns:a16="http://schemas.microsoft.com/office/drawing/2014/main" id="{EA073085-043F-48C6-B476-6F3551E27312}"/>
                </a:ext>
              </a:extLst>
            </p:cNvPr>
            <p:cNvSpPr>
              <a:spLocks noChangeArrowheads="1"/>
            </p:cNvSpPr>
            <p:nvPr/>
          </p:nvSpPr>
          <p:spPr bwMode="auto">
            <a:xfrm>
              <a:off x="4600" y="3972"/>
              <a:ext cx="49" cy="50"/>
            </a:xfrm>
            <a:prstGeom prst="flowChartConnector">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Times New Roman" charset="0"/>
                <a:ea typeface="ＭＳ Ｐゴシック" charset="0"/>
              </a:endParaRPr>
            </a:p>
          </p:txBody>
        </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a:extLst>
              <a:ext uri="{FF2B5EF4-FFF2-40B4-BE49-F238E27FC236}">
                <a16:creationId xmlns:a16="http://schemas.microsoft.com/office/drawing/2014/main" id="{67CCF612-114D-4244-B631-260F6541290A}"/>
              </a:ext>
            </a:extLst>
          </p:cNvPr>
          <p:cNvSpPr txBox="1">
            <a:spLocks noChangeArrowheads="1"/>
          </p:cNvSpPr>
          <p:nvPr/>
        </p:nvSpPr>
        <p:spPr bwMode="auto">
          <a:xfrm>
            <a:off x="2971800" y="2514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auto" hangingPunct="1">
              <a:spcBef>
                <a:spcPct val="50000"/>
              </a:spcBef>
              <a:spcAft>
                <a:spcPts val="0"/>
              </a:spcAft>
              <a:defRPr/>
            </a:pPr>
            <a:endParaRPr lang="en-US">
              <a:latin typeface="Arial" charset="0"/>
            </a:endParaRPr>
          </a:p>
        </p:txBody>
      </p:sp>
      <p:sp>
        <p:nvSpPr>
          <p:cNvPr id="34819" name="Text Box 4">
            <a:extLst>
              <a:ext uri="{FF2B5EF4-FFF2-40B4-BE49-F238E27FC236}">
                <a16:creationId xmlns:a16="http://schemas.microsoft.com/office/drawing/2014/main" id="{D5BD372B-8D88-495F-819E-6ADC6511D5D8}"/>
              </a:ext>
            </a:extLst>
          </p:cNvPr>
          <p:cNvSpPr txBox="1">
            <a:spLocks noChangeArrowheads="1"/>
          </p:cNvSpPr>
          <p:nvPr/>
        </p:nvSpPr>
        <p:spPr bwMode="auto">
          <a:xfrm>
            <a:off x="1570038" y="6140450"/>
            <a:ext cx="792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fontAlgn="t" hangingPunct="1">
              <a:spcBef>
                <a:spcPct val="50000"/>
              </a:spcBef>
              <a:buClrTx/>
              <a:buSzTx/>
              <a:buFontTx/>
              <a:buNone/>
              <a:defRPr/>
            </a:pPr>
            <a:r>
              <a:rPr lang="en-US" altLang="en-US" sz="1000" b="1">
                <a:solidFill>
                  <a:srgbClr val="A2CC4A"/>
                </a:solidFill>
                <a:latin typeface="Arial" panose="020B0604020202020204" pitchFamily="34" charset="0"/>
                <a:ea typeface="ＭＳ Ｐゴシック" panose="020B0600070205080204" pitchFamily="34" charset="-128"/>
                <a:cs typeface="Tahoma" panose="020B0604030504040204" pitchFamily="34" charset="0"/>
              </a:rPr>
              <a:t>Source: Syphilis Surveillance Database, Population and Public Health Program, Winnipeg Regional Health Authority, June 2013</a:t>
            </a:r>
          </a:p>
        </p:txBody>
      </p:sp>
      <p:sp>
        <p:nvSpPr>
          <p:cNvPr id="34820" name="Text Box 5">
            <a:extLst>
              <a:ext uri="{FF2B5EF4-FFF2-40B4-BE49-F238E27FC236}">
                <a16:creationId xmlns:a16="http://schemas.microsoft.com/office/drawing/2014/main" id="{19026441-186E-4375-9053-8D807FC14962}"/>
              </a:ext>
            </a:extLst>
          </p:cNvPr>
          <p:cNvSpPr txBox="1">
            <a:spLocks noChangeArrowheads="1"/>
          </p:cNvSpPr>
          <p:nvPr/>
        </p:nvSpPr>
        <p:spPr bwMode="auto">
          <a:xfrm>
            <a:off x="8610600" y="164465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ct val="50000"/>
              </a:spcBef>
              <a:spcAft>
                <a:spcPts val="0"/>
              </a:spcAft>
              <a:defRPr/>
            </a:pPr>
            <a:r>
              <a:rPr lang="en-US" sz="1600" b="1" dirty="0">
                <a:solidFill>
                  <a:srgbClr val="A2CC4A"/>
                </a:solidFill>
                <a:latin typeface="Arial" charset="0"/>
              </a:rPr>
              <a:t>N=238</a:t>
            </a:r>
          </a:p>
        </p:txBody>
      </p:sp>
      <p:sp>
        <p:nvSpPr>
          <p:cNvPr id="34821" name="Text Box 6">
            <a:extLst>
              <a:ext uri="{FF2B5EF4-FFF2-40B4-BE49-F238E27FC236}">
                <a16:creationId xmlns:a16="http://schemas.microsoft.com/office/drawing/2014/main" id="{6A764BFB-2E52-4302-851A-B2FFD92BC500}"/>
              </a:ext>
            </a:extLst>
          </p:cNvPr>
          <p:cNvSpPr txBox="1">
            <a:spLocks noChangeArrowheads="1"/>
          </p:cNvSpPr>
          <p:nvPr/>
        </p:nvSpPr>
        <p:spPr bwMode="auto">
          <a:xfrm>
            <a:off x="2286000" y="762000"/>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ct val="50000"/>
              </a:spcBef>
              <a:spcAft>
                <a:spcPts val="0"/>
              </a:spcAft>
              <a:defRPr/>
            </a:pPr>
            <a:r>
              <a:rPr lang="en-US" sz="4000" b="1" dirty="0">
                <a:solidFill>
                  <a:srgbClr val="A2CC4A"/>
                </a:solidFill>
                <a:latin typeface="Arial" charset="0"/>
              </a:rPr>
              <a:t>Infectious Syphilis Cases - WHR</a:t>
            </a:r>
          </a:p>
        </p:txBody>
      </p:sp>
      <p:pic>
        <p:nvPicPr>
          <p:cNvPr id="47110" name="Picture 7">
            <a:extLst>
              <a:ext uri="{FF2B5EF4-FFF2-40B4-BE49-F238E27FC236}">
                <a16:creationId xmlns:a16="http://schemas.microsoft.com/office/drawing/2014/main" id="{CE7531F0-066F-4431-BBC5-D833B1274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012950"/>
            <a:ext cx="891540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8" name="Oval 8">
            <a:extLst>
              <a:ext uri="{FF2B5EF4-FFF2-40B4-BE49-F238E27FC236}">
                <a16:creationId xmlns:a16="http://schemas.microsoft.com/office/drawing/2014/main" id="{61BB717E-7E5E-4EB0-BF97-6EA20705EACF}"/>
              </a:ext>
            </a:extLst>
          </p:cNvPr>
          <p:cNvSpPr>
            <a:spLocks noChangeArrowheads="1"/>
          </p:cNvSpPr>
          <p:nvPr/>
        </p:nvSpPr>
        <p:spPr bwMode="auto">
          <a:xfrm rot="1402998">
            <a:off x="2474913" y="2274888"/>
            <a:ext cx="4864100" cy="3192462"/>
          </a:xfrm>
          <a:prstGeom prst="ellipse">
            <a:avLst/>
          </a:prstGeom>
          <a:noFill/>
          <a:ln w="28575" cap="sq">
            <a:solidFill>
              <a:srgbClr val="FF33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28"/>
                                        </p:tgtEl>
                                        <p:attrNameLst>
                                          <p:attrName>style.visibility</p:attrName>
                                        </p:attrNameLst>
                                      </p:cBhvr>
                                      <p:to>
                                        <p:strVal val="visible"/>
                                      </p:to>
                                    </p:set>
                                    <p:animEffect transition="in" filter="dissolve">
                                      <p:cBhvr>
                                        <p:cTn id="7" dur="500"/>
                                        <p:tgtEl>
                                          <p:spTgt spid="133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7A01F0C8-6678-4BCB-A406-F56CF715EAF9}"/>
              </a:ext>
            </a:extLst>
          </p:cNvPr>
          <p:cNvSpPr txBox="1">
            <a:spLocks noChangeArrowheads="1"/>
          </p:cNvSpPr>
          <p:nvPr/>
        </p:nvSpPr>
        <p:spPr bwMode="auto">
          <a:xfrm>
            <a:off x="3352800" y="304800"/>
            <a:ext cx="6477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ts val="0"/>
              </a:spcBef>
              <a:spcAft>
                <a:spcPts val="0"/>
              </a:spcAft>
              <a:defRPr/>
            </a:pPr>
            <a:r>
              <a:rPr lang="en-US" sz="6600">
                <a:latin typeface="Arial" charset="0"/>
              </a:rPr>
              <a:t/>
            </a:r>
            <a:br>
              <a:rPr lang="en-US" sz="6600">
                <a:latin typeface="Arial" charset="0"/>
              </a:rPr>
            </a:br>
            <a:endParaRPr lang="en-US">
              <a:latin typeface="Arial" charset="0"/>
            </a:endParaRPr>
          </a:p>
        </p:txBody>
      </p:sp>
      <p:sp>
        <p:nvSpPr>
          <p:cNvPr id="35843" name="Text Box 3">
            <a:extLst>
              <a:ext uri="{FF2B5EF4-FFF2-40B4-BE49-F238E27FC236}">
                <a16:creationId xmlns:a16="http://schemas.microsoft.com/office/drawing/2014/main" id="{81261C20-E64C-4E30-BCEB-0319F744E85A}"/>
              </a:ext>
            </a:extLst>
          </p:cNvPr>
          <p:cNvSpPr txBox="1">
            <a:spLocks noChangeArrowheads="1"/>
          </p:cNvSpPr>
          <p:nvPr/>
        </p:nvSpPr>
        <p:spPr bwMode="auto">
          <a:xfrm>
            <a:off x="2971800" y="2514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auto" hangingPunct="1">
              <a:spcBef>
                <a:spcPct val="50000"/>
              </a:spcBef>
              <a:spcAft>
                <a:spcPts val="0"/>
              </a:spcAft>
              <a:defRPr/>
            </a:pPr>
            <a:endParaRPr lang="en-US">
              <a:latin typeface="Arial" charset="0"/>
            </a:endParaRPr>
          </a:p>
        </p:txBody>
      </p:sp>
      <p:sp>
        <p:nvSpPr>
          <p:cNvPr id="35844" name="Text Box 4">
            <a:extLst>
              <a:ext uri="{FF2B5EF4-FFF2-40B4-BE49-F238E27FC236}">
                <a16:creationId xmlns:a16="http://schemas.microsoft.com/office/drawing/2014/main" id="{F3C0B0B9-E000-47FB-9ED1-39D89BFA23E8}"/>
              </a:ext>
            </a:extLst>
          </p:cNvPr>
          <p:cNvSpPr txBox="1">
            <a:spLocks noChangeArrowheads="1"/>
          </p:cNvSpPr>
          <p:nvPr/>
        </p:nvSpPr>
        <p:spPr bwMode="auto">
          <a:xfrm>
            <a:off x="2971800" y="762000"/>
            <a:ext cx="6858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ct val="50000"/>
              </a:spcBef>
              <a:spcAft>
                <a:spcPts val="0"/>
              </a:spcAft>
              <a:defRPr/>
            </a:pPr>
            <a:r>
              <a:rPr lang="en-US" sz="4000" b="1" dirty="0">
                <a:solidFill>
                  <a:srgbClr val="A2CC4A"/>
                </a:solidFill>
                <a:latin typeface="Arial" charset="0"/>
              </a:rPr>
              <a:t>Outbreak Demographics</a:t>
            </a:r>
          </a:p>
        </p:txBody>
      </p:sp>
      <p:sp>
        <p:nvSpPr>
          <p:cNvPr id="49157" name="Rectangle 5">
            <a:extLst>
              <a:ext uri="{FF2B5EF4-FFF2-40B4-BE49-F238E27FC236}">
                <a16:creationId xmlns:a16="http://schemas.microsoft.com/office/drawing/2014/main" id="{436110CC-40C3-438F-8774-D9B0E3E5EB10}"/>
              </a:ext>
            </a:extLst>
          </p:cNvPr>
          <p:cNvSpPr>
            <a:spLocks noChangeArrowheads="1"/>
          </p:cNvSpPr>
          <p:nvPr/>
        </p:nvSpPr>
        <p:spPr bwMode="auto">
          <a:xfrm>
            <a:off x="1905000" y="1828800"/>
            <a:ext cx="83820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Tx/>
              <a:buNone/>
            </a:pPr>
            <a:r>
              <a:rPr kumimoji="1" lang="en-US" altLang="en-US" sz="3600" b="1">
                <a:solidFill>
                  <a:schemeClr val="tx1"/>
                </a:solidFill>
                <a:latin typeface="Arial" panose="020B0604020202020204" pitchFamily="34" charset="0"/>
                <a:ea typeface="ＭＳ Ｐゴシック" panose="020B0600070205080204" pitchFamily="34" charset="-128"/>
              </a:rPr>
              <a:t>Predominant risk factors</a:t>
            </a:r>
          </a:p>
          <a:p>
            <a:pPr eaLnBrk="1" hangingPunct="1">
              <a:spcBef>
                <a:spcPct val="20000"/>
              </a:spcBef>
              <a:buClrTx/>
              <a:buSzTx/>
              <a:buFontTx/>
              <a:buNone/>
            </a:pPr>
            <a:endParaRPr kumimoji="1" lang="en-US" altLang="en-US" sz="2800" b="1">
              <a:solidFill>
                <a:schemeClr val="tx1"/>
              </a:solidFill>
              <a:latin typeface="Arial" panose="020B0604020202020204" pitchFamily="34" charset="0"/>
              <a:ea typeface="ＭＳ Ｐゴシック" panose="020B0600070205080204" pitchFamily="34" charset="-128"/>
            </a:endParaRPr>
          </a:p>
          <a:p>
            <a:pPr eaLnBrk="1" hangingPunct="1">
              <a:spcBef>
                <a:spcPct val="20000"/>
              </a:spcBef>
              <a:buClrTx/>
              <a:buSzTx/>
              <a:buFontTx/>
              <a:buChar char="•"/>
            </a:pPr>
            <a:r>
              <a:rPr kumimoji="1" lang="en-US" altLang="en-US" sz="2800" b="1">
                <a:solidFill>
                  <a:schemeClr val="tx1"/>
                </a:solidFill>
                <a:latin typeface="Arial" panose="020B0604020202020204" pitchFamily="34" charset="0"/>
                <a:ea typeface="ＭＳ Ｐゴシック" panose="020B0600070205080204" pitchFamily="34" charset="-128"/>
              </a:rPr>
              <a:t>December 2003 to January 2009</a:t>
            </a:r>
          </a:p>
          <a:p>
            <a:pPr lvl="1" eaLnBrk="1" hangingPunct="1">
              <a:spcBef>
                <a:spcPct val="20000"/>
              </a:spcBef>
              <a:buClrTx/>
              <a:buSzTx/>
              <a:buFontTx/>
              <a:buChar char="–"/>
            </a:pPr>
            <a:r>
              <a:rPr kumimoji="1" lang="en-US" altLang="en-US" sz="2800" b="1">
                <a:solidFill>
                  <a:schemeClr val="tx1"/>
                </a:solidFill>
                <a:latin typeface="Arial" panose="020B0604020202020204" pitchFamily="34" charset="0"/>
                <a:ea typeface="ＭＳ Ｐゴシック" panose="020B0600070205080204" pitchFamily="34" charset="-128"/>
              </a:rPr>
              <a:t>exclusively MSM</a:t>
            </a:r>
          </a:p>
          <a:p>
            <a:pPr lvl="1" eaLnBrk="1" hangingPunct="1">
              <a:spcBef>
                <a:spcPct val="20000"/>
              </a:spcBef>
              <a:buClrTx/>
              <a:buSzTx/>
              <a:buFontTx/>
              <a:buChar char="–"/>
            </a:pPr>
            <a:r>
              <a:rPr kumimoji="1" lang="en-US" altLang="en-US" sz="2800" b="1">
                <a:solidFill>
                  <a:schemeClr val="tx1"/>
                </a:solidFill>
                <a:latin typeface="Arial" panose="020B0604020202020204" pitchFamily="34" charset="0"/>
                <a:ea typeface="ＭＳ Ｐゴシック" panose="020B0600070205080204" pitchFamily="34" charset="-128"/>
              </a:rPr>
              <a:t>frequenting MSM-specific meeting places</a:t>
            </a:r>
          </a:p>
          <a:p>
            <a:pPr lvl="1" eaLnBrk="1" hangingPunct="1">
              <a:spcBef>
                <a:spcPct val="20000"/>
              </a:spcBef>
              <a:buClrTx/>
              <a:buSzTx/>
              <a:buFontTx/>
              <a:buChar char="–"/>
            </a:pPr>
            <a:r>
              <a:rPr kumimoji="1" lang="en-US" altLang="en-US" sz="2800" b="1">
                <a:solidFill>
                  <a:schemeClr val="tx1"/>
                </a:solidFill>
                <a:latin typeface="Arial" panose="020B0604020202020204" pitchFamily="34" charset="0"/>
                <a:ea typeface="ＭＳ Ｐゴシック" panose="020B0600070205080204" pitchFamily="34" charset="-128"/>
              </a:rPr>
              <a:t>anonymous unprotected sex (male-male)</a:t>
            </a:r>
          </a:p>
          <a:p>
            <a:pPr eaLnBrk="1" hangingPunct="1">
              <a:spcBef>
                <a:spcPct val="20000"/>
              </a:spcBef>
              <a:buClrTx/>
              <a:buSzTx/>
              <a:buFontTx/>
              <a:buChar char="•"/>
            </a:pPr>
            <a:endParaRPr kumimoji="1" lang="en-US" altLang="en-US" sz="2800" b="1">
              <a:solidFill>
                <a:schemeClr val="tx1"/>
              </a:solidFill>
              <a:latin typeface="Arial" panose="020B0604020202020204" pitchFamily="34" charset="0"/>
              <a:ea typeface="ＭＳ Ｐゴシック" panose="020B0600070205080204" pitchFamily="34" charset="-128"/>
            </a:endParaRPr>
          </a:p>
          <a:p>
            <a:pPr eaLnBrk="1" hangingPunct="1">
              <a:spcBef>
                <a:spcPct val="20000"/>
              </a:spcBef>
              <a:buClrTx/>
              <a:buSzTx/>
              <a:buFontTx/>
              <a:buChar char="•"/>
            </a:pPr>
            <a:r>
              <a:rPr kumimoji="1" lang="en-US" altLang="en-US" sz="2800" b="1">
                <a:solidFill>
                  <a:srgbClr val="A2CC4A"/>
                </a:solidFill>
                <a:latin typeface="Arial" panose="020B0604020202020204" pitchFamily="34" charset="0"/>
                <a:ea typeface="ＭＳ Ｐゴシック" panose="020B0600070205080204" pitchFamily="34" charset="-128"/>
              </a:rPr>
              <a:t>40-50% HIV +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4">
            <a:extLst>
              <a:ext uri="{FF2B5EF4-FFF2-40B4-BE49-F238E27FC236}">
                <a16:creationId xmlns:a16="http://schemas.microsoft.com/office/drawing/2014/main" id="{B0F6A0DC-DD0D-4FF1-B100-29E14FEC93D8}"/>
              </a:ext>
            </a:extLst>
          </p:cNvPr>
          <p:cNvSpPr txBox="1">
            <a:spLocks noChangeArrowheads="1"/>
          </p:cNvSpPr>
          <p:nvPr/>
        </p:nvSpPr>
        <p:spPr bwMode="auto">
          <a:xfrm>
            <a:off x="2057400" y="5943600"/>
            <a:ext cx="8305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kumimoji="1" sz="3200">
                <a:solidFill>
                  <a:schemeClr val="tx1"/>
                </a:solidFill>
                <a:latin typeface="Times New Roman" pitchFamily="18" charset="0"/>
              </a:defRPr>
            </a:lvl1pPr>
            <a:lvl2pPr marL="742950" indent="-285750">
              <a:spcBef>
                <a:spcPct val="20000"/>
              </a:spcBef>
              <a:buChar char="–"/>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eaLnBrk="1" fontAlgn="t" hangingPunct="1">
              <a:spcBef>
                <a:spcPct val="50000"/>
              </a:spcBef>
              <a:spcAft>
                <a:spcPts val="0"/>
              </a:spcAft>
              <a:buFontTx/>
              <a:buNone/>
              <a:defRPr/>
            </a:pPr>
            <a:r>
              <a:rPr kumimoji="0" lang="en-US" altLang="en-US" sz="1000" b="1" dirty="0">
                <a:latin typeface="Arial" charset="0"/>
                <a:cs typeface="Tahoma" pitchFamily="34" charset="0"/>
              </a:rPr>
              <a:t>Source: Syphilis Surveillance Database, Population and Public Health Program, Winnipeg Regional Health Authority, October 2017</a:t>
            </a:r>
          </a:p>
        </p:txBody>
      </p:sp>
      <p:sp>
        <p:nvSpPr>
          <p:cNvPr id="36868" name="Text Box 6">
            <a:extLst>
              <a:ext uri="{FF2B5EF4-FFF2-40B4-BE49-F238E27FC236}">
                <a16:creationId xmlns:a16="http://schemas.microsoft.com/office/drawing/2014/main" id="{50C43622-2004-4E29-9865-B451D62F6891}"/>
              </a:ext>
            </a:extLst>
          </p:cNvPr>
          <p:cNvSpPr txBox="1">
            <a:spLocks noChangeArrowheads="1"/>
          </p:cNvSpPr>
          <p:nvPr/>
        </p:nvSpPr>
        <p:spPr bwMode="auto">
          <a:xfrm>
            <a:off x="2286000" y="762000"/>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ct val="50000"/>
              </a:spcBef>
              <a:spcAft>
                <a:spcPts val="0"/>
              </a:spcAft>
              <a:defRPr/>
            </a:pPr>
            <a:r>
              <a:rPr lang="en-US" sz="4000" b="1" dirty="0">
                <a:solidFill>
                  <a:srgbClr val="A2CC4A"/>
                </a:solidFill>
                <a:latin typeface="Arial" charset="0"/>
              </a:rPr>
              <a:t>Infectious Syphilis Cases – WHR*</a:t>
            </a:r>
          </a:p>
        </p:txBody>
      </p:sp>
      <p:sp>
        <p:nvSpPr>
          <p:cNvPr id="51204" name="Rectangle 7">
            <a:extLst>
              <a:ext uri="{FF2B5EF4-FFF2-40B4-BE49-F238E27FC236}">
                <a16:creationId xmlns:a16="http://schemas.microsoft.com/office/drawing/2014/main" id="{03C5F991-BD0A-4EF4-BCA6-DB87DFE8C0FA}"/>
              </a:ext>
            </a:extLst>
          </p:cNvPr>
          <p:cNvSpPr>
            <a:spLocks noChangeArrowheads="1"/>
          </p:cNvSpPr>
          <p:nvPr/>
        </p:nvSpPr>
        <p:spPr bwMode="auto">
          <a:xfrm>
            <a:off x="6172200" y="6324600"/>
            <a:ext cx="403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Tx/>
              <a:buNone/>
            </a:pPr>
            <a:r>
              <a:rPr kumimoji="1" lang="en-US" altLang="en-US" sz="1000" b="1">
                <a:solidFill>
                  <a:schemeClr val="tx1"/>
                </a:solidFill>
                <a:latin typeface="Arial" panose="020B0604020202020204" pitchFamily="34" charset="0"/>
                <a:ea typeface="ＭＳ Ｐゴシック" panose="020B0600070205080204" pitchFamily="34" charset="-128"/>
              </a:rPr>
              <a:t>*Has postal code in WHR or is identified as resident in WHR; excludes cases not resident in Winnipeg</a:t>
            </a:r>
          </a:p>
        </p:txBody>
      </p:sp>
      <p:sp>
        <p:nvSpPr>
          <p:cNvPr id="8" name="Text Box 5">
            <a:extLst>
              <a:ext uri="{FF2B5EF4-FFF2-40B4-BE49-F238E27FC236}">
                <a16:creationId xmlns:a16="http://schemas.microsoft.com/office/drawing/2014/main" id="{5E5FA353-44C7-4C65-B3B0-B075FD4445A5}"/>
              </a:ext>
            </a:extLst>
          </p:cNvPr>
          <p:cNvSpPr txBox="1">
            <a:spLocks noChangeArrowheads="1"/>
          </p:cNvSpPr>
          <p:nvPr/>
        </p:nvSpPr>
        <p:spPr bwMode="auto">
          <a:xfrm>
            <a:off x="8610600" y="1643063"/>
            <a:ext cx="9144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ct val="50000"/>
              </a:spcBef>
              <a:spcAft>
                <a:spcPts val="0"/>
              </a:spcAft>
              <a:defRPr/>
            </a:pPr>
            <a:r>
              <a:rPr lang="en-US" sz="1600" b="1" dirty="0">
                <a:solidFill>
                  <a:srgbClr val="A2CC4A"/>
                </a:solidFill>
                <a:latin typeface="Arial" charset="0"/>
              </a:rPr>
              <a:t>N=592</a:t>
            </a:r>
          </a:p>
        </p:txBody>
      </p:sp>
      <p:pic>
        <p:nvPicPr>
          <p:cNvPr id="51206" name="Picture 1">
            <a:extLst>
              <a:ext uri="{FF2B5EF4-FFF2-40B4-BE49-F238E27FC236}">
                <a16:creationId xmlns:a16="http://schemas.microsoft.com/office/drawing/2014/main" id="{1B149C8E-D16B-4534-9672-91C0FFFD2E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1975" y="1998663"/>
            <a:ext cx="8756650"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8">
            <a:extLst>
              <a:ext uri="{FF2B5EF4-FFF2-40B4-BE49-F238E27FC236}">
                <a16:creationId xmlns:a16="http://schemas.microsoft.com/office/drawing/2014/main" id="{5D362935-043E-423E-805B-ABF727D947BB}"/>
              </a:ext>
            </a:extLst>
          </p:cNvPr>
          <p:cNvSpPr>
            <a:spLocks noChangeArrowheads="1"/>
          </p:cNvSpPr>
          <p:nvPr/>
        </p:nvSpPr>
        <p:spPr bwMode="auto">
          <a:xfrm>
            <a:off x="7213600" y="2057400"/>
            <a:ext cx="3225800" cy="2819400"/>
          </a:xfrm>
          <a:prstGeom prst="ellipse">
            <a:avLst/>
          </a:prstGeom>
          <a:noFill/>
          <a:ln w="28575" cap="sq">
            <a:solidFill>
              <a:srgbClr val="FF33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Times New Roman" charset="0"/>
              <a:ea typeface="ＭＳ Ｐゴシック" charset="0"/>
            </a:endParaRPr>
          </a:p>
        </p:txBody>
      </p:sp>
      <p:sp>
        <p:nvSpPr>
          <p:cNvPr id="9" name="Oval 8">
            <a:extLst>
              <a:ext uri="{FF2B5EF4-FFF2-40B4-BE49-F238E27FC236}">
                <a16:creationId xmlns:a16="http://schemas.microsoft.com/office/drawing/2014/main" id="{93D7E271-D0FD-4B56-8804-1CDE29EDDFA5}"/>
              </a:ext>
            </a:extLst>
          </p:cNvPr>
          <p:cNvSpPr>
            <a:spLocks noChangeArrowheads="1"/>
          </p:cNvSpPr>
          <p:nvPr/>
        </p:nvSpPr>
        <p:spPr bwMode="auto">
          <a:xfrm>
            <a:off x="4267200" y="4038600"/>
            <a:ext cx="2971800" cy="685800"/>
          </a:xfrm>
          <a:prstGeom prst="ellipse">
            <a:avLst/>
          </a:prstGeom>
          <a:noFill/>
          <a:ln w="28575" cap="sq">
            <a:solidFill>
              <a:srgbClr val="FF33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a:extLst>
              <a:ext uri="{FF2B5EF4-FFF2-40B4-BE49-F238E27FC236}">
                <a16:creationId xmlns:a16="http://schemas.microsoft.com/office/drawing/2014/main" id="{05A1BAE2-0792-42E3-9970-4F5CD48CC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688" y="1973263"/>
            <a:ext cx="8936037"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4">
            <a:extLst>
              <a:ext uri="{FF2B5EF4-FFF2-40B4-BE49-F238E27FC236}">
                <a16:creationId xmlns:a16="http://schemas.microsoft.com/office/drawing/2014/main" id="{3BB56318-6723-4800-B805-E9632E95983E}"/>
              </a:ext>
            </a:extLst>
          </p:cNvPr>
          <p:cNvSpPr txBox="1">
            <a:spLocks noChangeArrowheads="1"/>
          </p:cNvSpPr>
          <p:nvPr/>
        </p:nvSpPr>
        <p:spPr bwMode="auto">
          <a:xfrm>
            <a:off x="2057400" y="5943600"/>
            <a:ext cx="8305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kumimoji="1" sz="3200">
                <a:solidFill>
                  <a:schemeClr val="tx1"/>
                </a:solidFill>
                <a:latin typeface="Times New Roman" pitchFamily="18" charset="0"/>
              </a:defRPr>
            </a:lvl1pPr>
            <a:lvl2pPr marL="742950" indent="-285750">
              <a:spcBef>
                <a:spcPct val="20000"/>
              </a:spcBef>
              <a:buChar char="–"/>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eaLnBrk="1" fontAlgn="t" hangingPunct="1">
              <a:spcBef>
                <a:spcPct val="50000"/>
              </a:spcBef>
              <a:spcAft>
                <a:spcPts val="0"/>
              </a:spcAft>
              <a:buFontTx/>
              <a:buNone/>
              <a:defRPr/>
            </a:pPr>
            <a:r>
              <a:rPr kumimoji="0" lang="en-US" altLang="en-US" sz="1000" b="1" dirty="0">
                <a:latin typeface="Arial" charset="0"/>
                <a:ea typeface="ＭＳ Ｐゴシック" pitchFamily="34" charset="-128"/>
                <a:cs typeface="Tahoma" pitchFamily="34" charset="0"/>
              </a:rPr>
              <a:t>Source: Syphilis Surveillance Database, Population and Public Health Program, Winnipeg Regional Health Authority, October 2018</a:t>
            </a:r>
          </a:p>
        </p:txBody>
      </p:sp>
      <p:sp>
        <p:nvSpPr>
          <p:cNvPr id="36868" name="Text Box 6">
            <a:extLst>
              <a:ext uri="{FF2B5EF4-FFF2-40B4-BE49-F238E27FC236}">
                <a16:creationId xmlns:a16="http://schemas.microsoft.com/office/drawing/2014/main" id="{FE3941F1-026D-495B-94AE-4645D33F89E2}"/>
              </a:ext>
            </a:extLst>
          </p:cNvPr>
          <p:cNvSpPr txBox="1">
            <a:spLocks noChangeArrowheads="1"/>
          </p:cNvSpPr>
          <p:nvPr/>
        </p:nvSpPr>
        <p:spPr bwMode="auto">
          <a:xfrm>
            <a:off x="2286000" y="762000"/>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ct val="50000"/>
              </a:spcBef>
              <a:spcAft>
                <a:spcPts val="0"/>
              </a:spcAft>
              <a:defRPr/>
            </a:pPr>
            <a:r>
              <a:rPr lang="en-US" sz="4000" b="1" dirty="0">
                <a:solidFill>
                  <a:srgbClr val="A2CC4A"/>
                </a:solidFill>
                <a:latin typeface="Arial" charset="0"/>
              </a:rPr>
              <a:t>Infectious Syphilis Cases – WHR*</a:t>
            </a:r>
          </a:p>
        </p:txBody>
      </p:sp>
      <p:sp>
        <p:nvSpPr>
          <p:cNvPr id="53253" name="Rectangle 7">
            <a:extLst>
              <a:ext uri="{FF2B5EF4-FFF2-40B4-BE49-F238E27FC236}">
                <a16:creationId xmlns:a16="http://schemas.microsoft.com/office/drawing/2014/main" id="{F6D907E3-20CD-4A74-9404-680D7A26143A}"/>
              </a:ext>
            </a:extLst>
          </p:cNvPr>
          <p:cNvSpPr>
            <a:spLocks noChangeArrowheads="1"/>
          </p:cNvSpPr>
          <p:nvPr/>
        </p:nvSpPr>
        <p:spPr bwMode="auto">
          <a:xfrm>
            <a:off x="6172200" y="6324600"/>
            <a:ext cx="403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Tx/>
              <a:buNone/>
            </a:pPr>
            <a:r>
              <a:rPr kumimoji="1" lang="en-US" altLang="en-US" sz="1000" b="1">
                <a:solidFill>
                  <a:schemeClr val="tx1"/>
                </a:solidFill>
                <a:latin typeface="Arial" panose="020B0604020202020204" pitchFamily="34" charset="0"/>
                <a:ea typeface="ＭＳ Ｐゴシック" panose="020B0600070205080204" pitchFamily="34" charset="-128"/>
              </a:rPr>
              <a:t>*Has postal code in WHR or is identified as resident in WHR; excludes cases not resident in Winnipeg</a:t>
            </a:r>
          </a:p>
        </p:txBody>
      </p:sp>
      <p:sp>
        <p:nvSpPr>
          <p:cNvPr id="8" name="Text Box 5">
            <a:extLst>
              <a:ext uri="{FF2B5EF4-FFF2-40B4-BE49-F238E27FC236}">
                <a16:creationId xmlns:a16="http://schemas.microsoft.com/office/drawing/2014/main" id="{E3288FA2-94A5-4618-A8A5-47070593EEFC}"/>
              </a:ext>
            </a:extLst>
          </p:cNvPr>
          <p:cNvSpPr txBox="1">
            <a:spLocks noChangeArrowheads="1"/>
          </p:cNvSpPr>
          <p:nvPr/>
        </p:nvSpPr>
        <p:spPr bwMode="auto">
          <a:xfrm>
            <a:off x="8610600" y="1643063"/>
            <a:ext cx="9144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ct val="50000"/>
              </a:spcBef>
              <a:spcAft>
                <a:spcPts val="0"/>
              </a:spcAft>
              <a:defRPr/>
            </a:pPr>
            <a:r>
              <a:rPr lang="en-US" sz="1600" b="1" dirty="0">
                <a:solidFill>
                  <a:srgbClr val="A2CC4A"/>
                </a:solidFill>
                <a:latin typeface="Arial" charset="0"/>
              </a:rPr>
              <a:t>N=908</a:t>
            </a:r>
          </a:p>
        </p:txBody>
      </p:sp>
      <p:sp>
        <p:nvSpPr>
          <p:cNvPr id="7" name="Oval 8">
            <a:extLst>
              <a:ext uri="{FF2B5EF4-FFF2-40B4-BE49-F238E27FC236}">
                <a16:creationId xmlns:a16="http://schemas.microsoft.com/office/drawing/2014/main" id="{384D6CF3-A6E0-4355-875C-6810B443D1A4}"/>
              </a:ext>
            </a:extLst>
          </p:cNvPr>
          <p:cNvSpPr>
            <a:spLocks noChangeArrowheads="1"/>
          </p:cNvSpPr>
          <p:nvPr/>
        </p:nvSpPr>
        <p:spPr bwMode="auto">
          <a:xfrm>
            <a:off x="6019800" y="1973263"/>
            <a:ext cx="4543425" cy="3132137"/>
          </a:xfrm>
          <a:prstGeom prst="ellipse">
            <a:avLst/>
          </a:prstGeom>
          <a:noFill/>
          <a:ln w="28575" cap="sq">
            <a:solidFill>
              <a:srgbClr val="FF33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Times New Roman" charset="0"/>
              <a:ea typeface="ＭＳ Ｐゴシック" charset="0"/>
            </a:endParaRPr>
          </a:p>
        </p:txBody>
      </p:sp>
      <p:sp>
        <p:nvSpPr>
          <p:cNvPr id="9" name="Oval 8">
            <a:extLst>
              <a:ext uri="{FF2B5EF4-FFF2-40B4-BE49-F238E27FC236}">
                <a16:creationId xmlns:a16="http://schemas.microsoft.com/office/drawing/2014/main" id="{58C62D0B-9A4B-498B-8042-ABA880AB5B64}"/>
              </a:ext>
            </a:extLst>
          </p:cNvPr>
          <p:cNvSpPr>
            <a:spLocks noChangeArrowheads="1"/>
          </p:cNvSpPr>
          <p:nvPr/>
        </p:nvSpPr>
        <p:spPr bwMode="auto">
          <a:xfrm>
            <a:off x="4114800" y="4114800"/>
            <a:ext cx="2133600" cy="609600"/>
          </a:xfrm>
          <a:prstGeom prst="ellipse">
            <a:avLst/>
          </a:prstGeom>
          <a:noFill/>
          <a:ln w="28575" cap="sq">
            <a:solidFill>
              <a:srgbClr val="FF33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3563F4E-E2EA-4814-8AE9-C785F2FADBE1}"/>
              </a:ext>
            </a:extLst>
          </p:cNvPr>
          <p:cNvSpPr>
            <a:spLocks noChangeArrowheads="1"/>
          </p:cNvSpPr>
          <p:nvPr/>
        </p:nvSpPr>
        <p:spPr bwMode="auto">
          <a:xfrm>
            <a:off x="1600200" y="1733550"/>
            <a:ext cx="89916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Tx/>
              <a:buChar char="•"/>
            </a:pPr>
            <a:r>
              <a:rPr kumimoji="1" lang="en-US" altLang="en-US" sz="3200" b="1">
                <a:solidFill>
                  <a:schemeClr val="tx1"/>
                </a:solidFill>
                <a:latin typeface="Arial" panose="020B0604020202020204" pitchFamily="34" charset="0"/>
                <a:ea typeface="ＭＳ Ｐゴシック" panose="020B0600070205080204" pitchFamily="34" charset="-128"/>
              </a:rPr>
              <a:t>&gt;590 Infectious Cases (since 2013)</a:t>
            </a:r>
          </a:p>
          <a:p>
            <a:pPr eaLnBrk="1" hangingPunct="1">
              <a:spcBef>
                <a:spcPct val="20000"/>
              </a:spcBef>
              <a:buClrTx/>
              <a:buSzTx/>
              <a:buFontTx/>
              <a:buChar char="•"/>
            </a:pPr>
            <a:endParaRPr kumimoji="1" lang="en-US" altLang="en-US" sz="3200" b="1">
              <a:solidFill>
                <a:schemeClr val="tx1"/>
              </a:solidFill>
              <a:latin typeface="Arial" panose="020B0604020202020204" pitchFamily="34" charset="0"/>
              <a:ea typeface="ＭＳ Ｐゴシック" panose="020B0600070205080204" pitchFamily="34" charset="-128"/>
            </a:endParaRPr>
          </a:p>
          <a:p>
            <a:pPr eaLnBrk="1" hangingPunct="1">
              <a:spcBef>
                <a:spcPct val="20000"/>
              </a:spcBef>
              <a:buClrTx/>
              <a:buSzTx/>
              <a:buFontTx/>
              <a:buChar char="•"/>
            </a:pPr>
            <a:r>
              <a:rPr kumimoji="1" lang="en-US" altLang="en-US" sz="3200" b="1">
                <a:solidFill>
                  <a:schemeClr val="tx1"/>
                </a:solidFill>
                <a:latin typeface="Arial" panose="020B0604020202020204" pitchFamily="34" charset="0"/>
                <a:ea typeface="ＭＳ Ｐゴシック" panose="020B0600070205080204" pitchFamily="34" charset="-128"/>
              </a:rPr>
              <a:t>80% male (59% of men MSM + </a:t>
            </a:r>
            <a:r>
              <a:rPr kumimoji="1" lang="en-US" altLang="en-US" sz="3200" b="1">
                <a:solidFill>
                  <a:srgbClr val="A2CC4A"/>
                </a:solidFill>
                <a:latin typeface="Arial" panose="020B0604020202020204" pitchFamily="34" charset="0"/>
                <a:ea typeface="ＭＳ Ｐゴシック" panose="020B0600070205080204" pitchFamily="34" charset="-128"/>
              </a:rPr>
              <a:t>17% of men bisexual</a:t>
            </a:r>
            <a:r>
              <a:rPr kumimoji="1" lang="en-US" altLang="en-US" sz="3200" b="1">
                <a:solidFill>
                  <a:schemeClr val="tx1"/>
                </a:solidFill>
                <a:latin typeface="Arial" panose="020B0604020202020204" pitchFamily="34" charset="0"/>
                <a:ea typeface="ＭＳ Ｐゴシック" panose="020B0600070205080204" pitchFamily="34" charset="-128"/>
              </a:rPr>
              <a:t>)</a:t>
            </a:r>
          </a:p>
          <a:p>
            <a:pPr eaLnBrk="1" hangingPunct="1">
              <a:spcBef>
                <a:spcPct val="20000"/>
              </a:spcBef>
              <a:buClrTx/>
              <a:buSzTx/>
              <a:buFontTx/>
              <a:buChar char="•"/>
            </a:pPr>
            <a:endParaRPr kumimoji="1" lang="en-US" altLang="en-US" sz="3200" b="1">
              <a:solidFill>
                <a:schemeClr val="tx1"/>
              </a:solidFill>
              <a:latin typeface="Arial" panose="020B0604020202020204" pitchFamily="34" charset="0"/>
              <a:ea typeface="ＭＳ Ｐゴシック" panose="020B0600070205080204" pitchFamily="34" charset="-128"/>
            </a:endParaRPr>
          </a:p>
          <a:p>
            <a:pPr eaLnBrk="1" hangingPunct="1">
              <a:spcBef>
                <a:spcPct val="20000"/>
              </a:spcBef>
              <a:buClrTx/>
              <a:buSzTx/>
              <a:buFontTx/>
              <a:buChar char="•"/>
            </a:pPr>
            <a:r>
              <a:rPr kumimoji="1" lang="en-US" altLang="en-US" sz="3200" b="1">
                <a:solidFill>
                  <a:schemeClr val="tx1"/>
                </a:solidFill>
                <a:latin typeface="Arial" panose="020B0604020202020204" pitchFamily="34" charset="0"/>
                <a:ea typeface="ＭＳ Ｐゴシック" panose="020B0600070205080204" pitchFamily="34" charset="-128"/>
              </a:rPr>
              <a:t>Downtown (33%), Point Douglas (14%), and River Heights (9%)</a:t>
            </a:r>
          </a:p>
          <a:p>
            <a:pPr lvl="1" eaLnBrk="1" hangingPunct="1">
              <a:spcBef>
                <a:spcPct val="20000"/>
              </a:spcBef>
              <a:buClrTx/>
              <a:buSzTx/>
              <a:buFontTx/>
              <a:buChar char="–"/>
            </a:pPr>
            <a:r>
              <a:rPr kumimoji="1" lang="en-US" altLang="en-US" sz="2800" b="1">
                <a:solidFill>
                  <a:schemeClr val="tx1"/>
                </a:solidFill>
                <a:latin typeface="Arial" panose="020B0604020202020204" pitchFamily="34" charset="0"/>
                <a:ea typeface="ＭＳ Ｐゴシック" panose="020B0600070205080204" pitchFamily="34" charset="-128"/>
              </a:rPr>
              <a:t>86% </a:t>
            </a:r>
            <a:r>
              <a:rPr kumimoji="1" lang="ja-JP" altLang="en-US" sz="2800" b="1">
                <a:solidFill>
                  <a:schemeClr val="tx1"/>
                </a:solidFill>
                <a:latin typeface="Arial" panose="020B0604020202020204" pitchFamily="34" charset="0"/>
                <a:ea typeface="ＭＳ Ｐゴシック" panose="020B0600070205080204" pitchFamily="34" charset="-128"/>
              </a:rPr>
              <a:t>“</a:t>
            </a:r>
            <a:r>
              <a:rPr kumimoji="1" lang="en-US" altLang="ja-JP" sz="2800" b="1">
                <a:solidFill>
                  <a:schemeClr val="tx1"/>
                </a:solidFill>
                <a:latin typeface="Arial" panose="020B0604020202020204" pitchFamily="34" charset="0"/>
                <a:ea typeface="ＭＳ Ｐゴシック" panose="020B0600070205080204" pitchFamily="34" charset="-128"/>
              </a:rPr>
              <a:t>locally acquired</a:t>
            </a:r>
            <a:r>
              <a:rPr kumimoji="1" lang="ja-JP" altLang="en-US" sz="2800" b="1">
                <a:solidFill>
                  <a:schemeClr val="tx1"/>
                </a:solidFill>
                <a:latin typeface="Arial" panose="020B0604020202020204" pitchFamily="34" charset="0"/>
                <a:ea typeface="ＭＳ Ｐゴシック" panose="020B0600070205080204" pitchFamily="34" charset="-128"/>
              </a:rPr>
              <a:t>”</a:t>
            </a:r>
            <a:r>
              <a:rPr kumimoji="1" lang="en-US" altLang="ja-JP" sz="2800" b="1">
                <a:solidFill>
                  <a:schemeClr val="tx1"/>
                </a:solidFill>
                <a:latin typeface="Arial" panose="020B0604020202020204" pitchFamily="34" charset="0"/>
                <a:ea typeface="ＭＳ Ｐゴシック" panose="020B0600070205080204" pitchFamily="34" charset="-128"/>
              </a:rPr>
              <a:t> (9% </a:t>
            </a:r>
            <a:r>
              <a:rPr kumimoji="1" lang="ja-JP" altLang="en-US" sz="2800" b="1">
                <a:solidFill>
                  <a:schemeClr val="tx1"/>
                </a:solidFill>
                <a:latin typeface="Arial" panose="020B0604020202020204" pitchFamily="34" charset="0"/>
                <a:ea typeface="ＭＳ Ｐゴシック" panose="020B0600070205080204" pitchFamily="34" charset="-128"/>
              </a:rPr>
              <a:t>“</a:t>
            </a:r>
            <a:r>
              <a:rPr kumimoji="1" lang="en-US" altLang="ja-JP" sz="2800" b="1">
                <a:solidFill>
                  <a:schemeClr val="tx1"/>
                </a:solidFill>
                <a:latin typeface="Arial" panose="020B0604020202020204" pitchFamily="34" charset="0"/>
                <a:ea typeface="ＭＳ Ｐゴシック" panose="020B0600070205080204" pitchFamily="34" charset="-128"/>
              </a:rPr>
              <a:t>imported”)</a:t>
            </a:r>
          </a:p>
        </p:txBody>
      </p:sp>
      <p:sp>
        <p:nvSpPr>
          <p:cNvPr id="39939" name="Text Box 3">
            <a:extLst>
              <a:ext uri="{FF2B5EF4-FFF2-40B4-BE49-F238E27FC236}">
                <a16:creationId xmlns:a16="http://schemas.microsoft.com/office/drawing/2014/main" id="{A9FF67F1-3EC7-436C-AA78-3770659FC3B1}"/>
              </a:ext>
            </a:extLst>
          </p:cNvPr>
          <p:cNvSpPr txBox="1">
            <a:spLocks noChangeArrowheads="1"/>
          </p:cNvSpPr>
          <p:nvPr/>
        </p:nvSpPr>
        <p:spPr bwMode="auto">
          <a:xfrm>
            <a:off x="2514600" y="762000"/>
            <a:ext cx="7848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ct val="50000"/>
              </a:spcBef>
              <a:spcAft>
                <a:spcPts val="0"/>
              </a:spcAft>
              <a:defRPr/>
            </a:pPr>
            <a:r>
              <a:rPr lang="en-US" sz="4000" b="1" dirty="0">
                <a:solidFill>
                  <a:srgbClr val="A2CC4A"/>
                </a:solidFill>
                <a:latin typeface="Arial" charset="0"/>
              </a:rPr>
              <a:t>Demographics </a:t>
            </a:r>
            <a:r>
              <a:rPr lang="en-US" sz="2800" b="1" dirty="0">
                <a:solidFill>
                  <a:srgbClr val="A2CC4A"/>
                </a:solidFill>
                <a:latin typeface="Arial" charset="0"/>
              </a:rPr>
              <a:t>(WHR* cases 2013-17)</a:t>
            </a:r>
          </a:p>
        </p:txBody>
      </p:sp>
      <p:sp>
        <p:nvSpPr>
          <p:cNvPr id="55300" name="Rectangle 1">
            <a:extLst>
              <a:ext uri="{FF2B5EF4-FFF2-40B4-BE49-F238E27FC236}">
                <a16:creationId xmlns:a16="http://schemas.microsoft.com/office/drawing/2014/main" id="{CB15EDD8-65AA-4248-BBE7-D1EDD175E3F5}"/>
              </a:ext>
            </a:extLst>
          </p:cNvPr>
          <p:cNvSpPr>
            <a:spLocks noChangeArrowheads="1"/>
          </p:cNvSpPr>
          <p:nvPr/>
        </p:nvSpPr>
        <p:spPr bwMode="auto">
          <a:xfrm>
            <a:off x="2133600" y="6611938"/>
            <a:ext cx="3962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Tx/>
              <a:buNone/>
            </a:pPr>
            <a:r>
              <a:rPr kumimoji="1" lang="en-US" altLang="en-US" sz="1000" b="1">
                <a:solidFill>
                  <a:schemeClr val="tx1"/>
                </a:solidFill>
                <a:latin typeface="Arial" panose="020B0604020202020204" pitchFamily="34" charset="0"/>
                <a:ea typeface="ＭＳ Ｐゴシック" panose="020B0600070205080204" pitchFamily="34" charset="-128"/>
              </a:rPr>
              <a:t>*Has postal code in WHR or is identified as WHR resident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B6F398E-7352-4BF2-8FE9-CE385D1FD6D3}"/>
              </a:ext>
            </a:extLst>
          </p:cNvPr>
          <p:cNvSpPr>
            <a:spLocks noChangeArrowheads="1"/>
          </p:cNvSpPr>
          <p:nvPr/>
        </p:nvSpPr>
        <p:spPr bwMode="auto">
          <a:xfrm>
            <a:off x="1600200" y="1828800"/>
            <a:ext cx="89916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Tx/>
              <a:buChar char="•"/>
            </a:pPr>
            <a:r>
              <a:rPr kumimoji="1" lang="en-US" altLang="en-US" sz="3200" b="1">
                <a:solidFill>
                  <a:schemeClr val="tx1"/>
                </a:solidFill>
                <a:latin typeface="Arial" panose="020B0604020202020204" pitchFamily="34" charset="0"/>
                <a:ea typeface="ＭＳ Ｐゴシック" panose="020B0600070205080204" pitchFamily="34" charset="-128"/>
              </a:rPr>
              <a:t>38% “meeting” on </a:t>
            </a:r>
            <a:r>
              <a:rPr kumimoji="1" lang="en-US" altLang="en-US" sz="3200" b="1">
                <a:solidFill>
                  <a:srgbClr val="A2CC4A"/>
                </a:solidFill>
                <a:latin typeface="Arial" panose="020B0604020202020204" pitchFamily="34" charset="0"/>
                <a:ea typeface="ＭＳ Ｐゴシック" panose="020B0600070205080204" pitchFamily="34" charset="-128"/>
              </a:rPr>
              <a:t>social media</a:t>
            </a:r>
          </a:p>
          <a:p>
            <a:pPr eaLnBrk="1" hangingPunct="1">
              <a:spcBef>
                <a:spcPct val="20000"/>
              </a:spcBef>
              <a:buClrTx/>
              <a:buSzTx/>
              <a:buFontTx/>
              <a:buChar char="•"/>
            </a:pPr>
            <a:endParaRPr kumimoji="1" lang="en-US" altLang="en-US" sz="3200" b="1">
              <a:solidFill>
                <a:schemeClr val="tx1"/>
              </a:solidFill>
              <a:latin typeface="Arial" panose="020B0604020202020204" pitchFamily="34" charset="0"/>
              <a:ea typeface="ＭＳ Ｐゴシック" panose="020B0600070205080204" pitchFamily="34" charset="-128"/>
            </a:endParaRPr>
          </a:p>
          <a:p>
            <a:pPr eaLnBrk="1" hangingPunct="1">
              <a:spcBef>
                <a:spcPct val="20000"/>
              </a:spcBef>
              <a:buClrTx/>
              <a:buSzTx/>
              <a:buFontTx/>
              <a:buChar char="•"/>
            </a:pPr>
            <a:r>
              <a:rPr kumimoji="1" lang="en-US" altLang="en-US" sz="3200" b="1">
                <a:solidFill>
                  <a:schemeClr val="tx1"/>
                </a:solidFill>
                <a:latin typeface="Arial" panose="020B0604020202020204" pitchFamily="34" charset="0"/>
                <a:ea typeface="ＭＳ Ｐゴシック" panose="020B0600070205080204" pitchFamily="34" charset="-128"/>
              </a:rPr>
              <a:t>18% HIV (?resistant) – although much lower recently – </a:t>
            </a:r>
            <a:r>
              <a:rPr kumimoji="1" lang="en-US" altLang="en-US" sz="3200" b="1">
                <a:solidFill>
                  <a:srgbClr val="A2CC4A"/>
                </a:solidFill>
                <a:latin typeface="Arial" panose="020B0604020202020204" pitchFamily="34" charset="0"/>
                <a:ea typeface="ＭＳ Ｐゴシック" panose="020B0600070205080204" pitchFamily="34" charset="-128"/>
              </a:rPr>
              <a:t>9% in 2016</a:t>
            </a:r>
          </a:p>
          <a:p>
            <a:pPr eaLnBrk="1" hangingPunct="1">
              <a:spcBef>
                <a:spcPct val="20000"/>
              </a:spcBef>
              <a:buClrTx/>
              <a:buSzTx/>
              <a:buFontTx/>
              <a:buChar char="•"/>
            </a:pPr>
            <a:endParaRPr kumimoji="1" lang="en-US" altLang="en-US" sz="3200" b="1">
              <a:solidFill>
                <a:schemeClr val="tx1"/>
              </a:solidFill>
              <a:latin typeface="Arial" panose="020B0604020202020204" pitchFamily="34" charset="0"/>
              <a:ea typeface="ＭＳ Ｐゴシック" panose="020B0600070205080204" pitchFamily="34" charset="-128"/>
            </a:endParaRPr>
          </a:p>
          <a:p>
            <a:pPr eaLnBrk="1" hangingPunct="1">
              <a:spcBef>
                <a:spcPct val="20000"/>
              </a:spcBef>
              <a:buClrTx/>
              <a:buSzTx/>
              <a:buFontTx/>
              <a:buChar char="•"/>
            </a:pPr>
            <a:r>
              <a:rPr kumimoji="1" lang="en-US" altLang="en-US" sz="3200" b="1">
                <a:solidFill>
                  <a:schemeClr val="tx1"/>
                </a:solidFill>
                <a:latin typeface="Arial" panose="020B0604020202020204" pitchFamily="34" charset="0"/>
                <a:ea typeface="ＭＳ Ｐゴシック" panose="020B0600070205080204" pitchFamily="34" charset="-128"/>
              </a:rPr>
              <a:t>71% primary/secondary</a:t>
            </a:r>
          </a:p>
          <a:p>
            <a:pPr eaLnBrk="1" hangingPunct="1">
              <a:spcBef>
                <a:spcPct val="20000"/>
              </a:spcBef>
              <a:buClrTx/>
              <a:buSzTx/>
              <a:buFontTx/>
              <a:buChar char="•"/>
            </a:pPr>
            <a:endParaRPr kumimoji="1" lang="en-US" altLang="en-US" sz="3200" b="1">
              <a:solidFill>
                <a:schemeClr val="tx1"/>
              </a:solidFill>
              <a:latin typeface="Arial" panose="020B0604020202020204" pitchFamily="34" charset="0"/>
              <a:ea typeface="ＭＳ Ｐゴシック" panose="020B0600070205080204" pitchFamily="34" charset="-128"/>
            </a:endParaRPr>
          </a:p>
          <a:p>
            <a:pPr eaLnBrk="1" hangingPunct="1">
              <a:spcBef>
                <a:spcPct val="20000"/>
              </a:spcBef>
              <a:buClrTx/>
              <a:buSzTx/>
              <a:buFontTx/>
              <a:buChar char="•"/>
            </a:pPr>
            <a:r>
              <a:rPr kumimoji="1" lang="en-US" altLang="en-US" sz="3200" b="1">
                <a:solidFill>
                  <a:schemeClr val="tx1"/>
                </a:solidFill>
                <a:latin typeface="Arial" panose="020B0604020202020204" pitchFamily="34" charset="0"/>
                <a:ea typeface="ＭＳ Ｐゴシック" panose="020B0600070205080204" pitchFamily="34" charset="-128"/>
              </a:rPr>
              <a:t>78% 20-49 yo</a:t>
            </a:r>
            <a:endParaRPr kumimoji="1" lang="en-US" altLang="en-US" sz="3600" b="1">
              <a:solidFill>
                <a:schemeClr val="tx1"/>
              </a:solidFill>
              <a:latin typeface="Arial" panose="020B0604020202020204" pitchFamily="34" charset="0"/>
              <a:ea typeface="ＭＳ Ｐゴシック" panose="020B0600070205080204" pitchFamily="34" charset="-128"/>
            </a:endParaRPr>
          </a:p>
        </p:txBody>
      </p:sp>
      <p:sp>
        <p:nvSpPr>
          <p:cNvPr id="39939" name="Text Box 3">
            <a:extLst>
              <a:ext uri="{FF2B5EF4-FFF2-40B4-BE49-F238E27FC236}">
                <a16:creationId xmlns:a16="http://schemas.microsoft.com/office/drawing/2014/main" id="{22B161EC-DD16-4308-8071-72F2190DD752}"/>
              </a:ext>
            </a:extLst>
          </p:cNvPr>
          <p:cNvSpPr txBox="1">
            <a:spLocks noChangeArrowheads="1"/>
          </p:cNvSpPr>
          <p:nvPr/>
        </p:nvSpPr>
        <p:spPr bwMode="auto">
          <a:xfrm>
            <a:off x="2209800" y="762000"/>
            <a:ext cx="8382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ct val="50000"/>
              </a:spcBef>
              <a:spcAft>
                <a:spcPts val="0"/>
              </a:spcAft>
              <a:defRPr/>
            </a:pPr>
            <a:r>
              <a:rPr lang="en-US" sz="4000" b="1" dirty="0">
                <a:solidFill>
                  <a:srgbClr val="A2CC4A"/>
                </a:solidFill>
                <a:latin typeface="Arial" charset="0"/>
              </a:rPr>
              <a:t>Demographics </a:t>
            </a:r>
            <a:r>
              <a:rPr lang="en-US" sz="2800" b="1" dirty="0">
                <a:solidFill>
                  <a:srgbClr val="A2CC4A"/>
                </a:solidFill>
                <a:latin typeface="Arial" charset="0"/>
              </a:rPr>
              <a:t>(WHR* cases 2013-17)</a:t>
            </a:r>
          </a:p>
        </p:txBody>
      </p:sp>
      <p:sp>
        <p:nvSpPr>
          <p:cNvPr id="57348" name="Rectangle 1">
            <a:extLst>
              <a:ext uri="{FF2B5EF4-FFF2-40B4-BE49-F238E27FC236}">
                <a16:creationId xmlns:a16="http://schemas.microsoft.com/office/drawing/2014/main" id="{F48E6A78-F67E-4159-B67E-4996F688896D}"/>
              </a:ext>
            </a:extLst>
          </p:cNvPr>
          <p:cNvSpPr>
            <a:spLocks noChangeArrowheads="1"/>
          </p:cNvSpPr>
          <p:nvPr/>
        </p:nvSpPr>
        <p:spPr bwMode="auto">
          <a:xfrm>
            <a:off x="2133600" y="6611938"/>
            <a:ext cx="3962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Tx/>
              <a:buNone/>
            </a:pPr>
            <a:r>
              <a:rPr kumimoji="1" lang="en-US" altLang="en-US" sz="1000" b="1">
                <a:solidFill>
                  <a:schemeClr val="tx1"/>
                </a:solidFill>
                <a:latin typeface="Arial" panose="020B0604020202020204" pitchFamily="34" charset="0"/>
                <a:ea typeface="ＭＳ Ｐゴシック" panose="020B0600070205080204" pitchFamily="34" charset="-128"/>
              </a:rPr>
              <a:t>*Has postal code in WHR or is identified as WHR resident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a:extLst>
              <a:ext uri="{FF2B5EF4-FFF2-40B4-BE49-F238E27FC236}">
                <a16:creationId xmlns:a16="http://schemas.microsoft.com/office/drawing/2014/main" id="{42DAE1D8-FE09-43D4-A774-8409D2F50507}"/>
              </a:ext>
            </a:extLst>
          </p:cNvPr>
          <p:cNvSpPr>
            <a:spLocks noChangeArrowheads="1"/>
          </p:cNvSpPr>
          <p:nvPr/>
        </p:nvSpPr>
        <p:spPr bwMode="auto">
          <a:xfrm>
            <a:off x="1828800" y="1657350"/>
            <a:ext cx="83820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fontAlgn="auto" hangingPunct="1">
              <a:spcBef>
                <a:spcPct val="20000"/>
              </a:spcBef>
              <a:spcAft>
                <a:spcPts val="0"/>
              </a:spcAft>
              <a:defRPr/>
            </a:pPr>
            <a:r>
              <a:rPr kumimoji="1" lang="en-US" sz="3600" b="1" dirty="0">
                <a:latin typeface="Arial" charset="0"/>
                <a:ea typeface="ＭＳ Ｐゴシック" charset="0"/>
              </a:rPr>
              <a:t>Predominant risk factors</a:t>
            </a:r>
          </a:p>
          <a:p>
            <a:pPr marL="914400" lvl="1" indent="-457200" eaLnBrk="1" fontAlgn="auto" hangingPunct="1">
              <a:spcBef>
                <a:spcPct val="20000"/>
              </a:spcBef>
              <a:spcAft>
                <a:spcPts val="0"/>
              </a:spcAft>
              <a:buFont typeface="Arial" panose="020B0604020202020204" pitchFamily="34" charset="0"/>
              <a:buChar char="•"/>
              <a:defRPr/>
            </a:pPr>
            <a:r>
              <a:rPr kumimoji="1" lang="en-US" sz="2800" b="1" dirty="0">
                <a:latin typeface="Arial" charset="0"/>
                <a:ea typeface="ＭＳ Ｐゴシック" charset="0"/>
              </a:rPr>
              <a:t>September 2012 to October 2017</a:t>
            </a:r>
          </a:p>
          <a:p>
            <a:pPr marL="1200150" lvl="2" indent="-285750" eaLnBrk="1" fontAlgn="auto" hangingPunct="1">
              <a:spcBef>
                <a:spcPct val="20000"/>
              </a:spcBef>
              <a:spcAft>
                <a:spcPts val="0"/>
              </a:spcAft>
              <a:buFontTx/>
              <a:buChar char="–"/>
              <a:defRPr/>
            </a:pPr>
            <a:r>
              <a:rPr kumimoji="1" lang="en-US" sz="2800" b="1" dirty="0">
                <a:latin typeface="Arial" charset="0"/>
                <a:ea typeface="ＭＳ Ｐゴシック" charset="0"/>
              </a:rPr>
              <a:t>mostly MSM/MSMW</a:t>
            </a:r>
          </a:p>
          <a:p>
            <a:pPr marL="1200150" lvl="2" indent="-285750" eaLnBrk="1" fontAlgn="auto" hangingPunct="1">
              <a:spcBef>
                <a:spcPct val="20000"/>
              </a:spcBef>
              <a:spcAft>
                <a:spcPts val="0"/>
              </a:spcAft>
              <a:buFontTx/>
              <a:buChar char="–"/>
              <a:defRPr/>
            </a:pPr>
            <a:r>
              <a:rPr kumimoji="1" lang="en-US" sz="2800" b="1" dirty="0">
                <a:latin typeface="Arial" charset="0"/>
                <a:ea typeface="ＭＳ Ｐゴシック" charset="0"/>
              </a:rPr>
              <a:t>meeting online or via mobile phone apps</a:t>
            </a:r>
          </a:p>
          <a:p>
            <a:pPr marL="1200150" lvl="2" indent="-285750" eaLnBrk="1" fontAlgn="auto" hangingPunct="1">
              <a:spcBef>
                <a:spcPct val="20000"/>
              </a:spcBef>
              <a:spcAft>
                <a:spcPts val="0"/>
              </a:spcAft>
              <a:buFontTx/>
              <a:buChar char="–"/>
              <a:defRPr/>
            </a:pPr>
            <a:r>
              <a:rPr kumimoji="1" lang="en-US" sz="2800" b="1" dirty="0">
                <a:latin typeface="Arial" charset="0"/>
                <a:ea typeface="ＭＳ Ｐゴシック" charset="0"/>
              </a:rPr>
              <a:t>anonymous unprotected sex (male-male)</a:t>
            </a:r>
          </a:p>
          <a:p>
            <a:pPr marL="1200150" lvl="2" indent="-285750" eaLnBrk="1" fontAlgn="auto" hangingPunct="1">
              <a:spcBef>
                <a:spcPct val="20000"/>
              </a:spcBef>
              <a:spcAft>
                <a:spcPts val="0"/>
              </a:spcAft>
              <a:buFontTx/>
              <a:buChar char="–"/>
              <a:defRPr/>
            </a:pPr>
            <a:r>
              <a:rPr kumimoji="1" lang="en-US" sz="2800" b="1" dirty="0">
                <a:latin typeface="Arial" charset="0"/>
                <a:ea typeface="ＭＳ Ｐゴシック" charset="0"/>
              </a:rPr>
              <a:t>increasing heterosexual transmission (?bisexual bridges, sex trade)</a:t>
            </a:r>
          </a:p>
          <a:p>
            <a:pPr marL="342900" indent="-342900" eaLnBrk="1" fontAlgn="auto" hangingPunct="1">
              <a:spcBef>
                <a:spcPct val="20000"/>
              </a:spcBef>
              <a:spcAft>
                <a:spcPts val="0"/>
              </a:spcAft>
              <a:buFontTx/>
              <a:buChar char="•"/>
              <a:defRPr/>
            </a:pPr>
            <a:endParaRPr kumimoji="1" lang="en-US" sz="2800" b="1" dirty="0">
              <a:latin typeface="Arial" charset="0"/>
              <a:ea typeface="ＭＳ Ｐゴシック" charset="0"/>
            </a:endParaRPr>
          </a:p>
          <a:p>
            <a:pPr marL="800100" lvl="1" indent="-342900" eaLnBrk="1" fontAlgn="auto" hangingPunct="1">
              <a:spcBef>
                <a:spcPct val="20000"/>
              </a:spcBef>
              <a:spcAft>
                <a:spcPts val="0"/>
              </a:spcAft>
              <a:buFontTx/>
              <a:buChar char="•"/>
              <a:defRPr/>
            </a:pPr>
            <a:r>
              <a:rPr kumimoji="1" lang="en-US" sz="2800" b="1" dirty="0">
                <a:ln w="1905"/>
                <a:solidFill>
                  <a:srgbClr val="A2CC4A"/>
                </a:solidFill>
                <a:effectLst>
                  <a:innerShdw blurRad="69850" dist="43180" dir="5400000">
                    <a:srgbClr val="000000">
                      <a:alpha val="65000"/>
                    </a:srgbClr>
                  </a:innerShdw>
                </a:effectLst>
                <a:latin typeface="Arial" charset="0"/>
                <a:ea typeface="ＭＳ Ｐゴシック" charset="0"/>
              </a:rPr>
              <a:t>Less than 10% are HIV + (all male)</a:t>
            </a:r>
          </a:p>
        </p:txBody>
      </p:sp>
      <p:sp>
        <p:nvSpPr>
          <p:cNvPr id="32770" name="Text Box 2">
            <a:extLst>
              <a:ext uri="{FF2B5EF4-FFF2-40B4-BE49-F238E27FC236}">
                <a16:creationId xmlns:a16="http://schemas.microsoft.com/office/drawing/2014/main" id="{D07C5734-B52F-4C38-8E72-A998B55580A5}"/>
              </a:ext>
            </a:extLst>
          </p:cNvPr>
          <p:cNvSpPr txBox="1">
            <a:spLocks noChangeArrowheads="1"/>
          </p:cNvSpPr>
          <p:nvPr/>
        </p:nvSpPr>
        <p:spPr bwMode="auto">
          <a:xfrm>
            <a:off x="3352800" y="304800"/>
            <a:ext cx="6477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ts val="0"/>
              </a:spcBef>
              <a:spcAft>
                <a:spcPts val="0"/>
              </a:spcAft>
              <a:defRPr/>
            </a:pPr>
            <a:r>
              <a:rPr lang="en-US" sz="6600">
                <a:latin typeface="Arial" charset="0"/>
              </a:rPr>
              <a:t/>
            </a:r>
            <a:br>
              <a:rPr lang="en-US" sz="6600">
                <a:latin typeface="Arial" charset="0"/>
              </a:rPr>
            </a:br>
            <a:endParaRPr lang="en-US">
              <a:latin typeface="Arial" charset="0"/>
            </a:endParaRPr>
          </a:p>
        </p:txBody>
      </p:sp>
      <p:sp>
        <p:nvSpPr>
          <p:cNvPr id="32771" name="Text Box 3">
            <a:extLst>
              <a:ext uri="{FF2B5EF4-FFF2-40B4-BE49-F238E27FC236}">
                <a16:creationId xmlns:a16="http://schemas.microsoft.com/office/drawing/2014/main" id="{835187F5-9D4A-44AF-A33B-E6BB2E0D1952}"/>
              </a:ext>
            </a:extLst>
          </p:cNvPr>
          <p:cNvSpPr txBox="1">
            <a:spLocks noChangeArrowheads="1"/>
          </p:cNvSpPr>
          <p:nvPr/>
        </p:nvSpPr>
        <p:spPr bwMode="auto">
          <a:xfrm>
            <a:off x="2971800" y="2514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auto" hangingPunct="1">
              <a:spcBef>
                <a:spcPct val="50000"/>
              </a:spcBef>
              <a:spcAft>
                <a:spcPts val="0"/>
              </a:spcAft>
              <a:defRPr/>
            </a:pPr>
            <a:endParaRPr lang="en-US">
              <a:latin typeface="Arial" charset="0"/>
            </a:endParaRPr>
          </a:p>
        </p:txBody>
      </p:sp>
      <p:sp>
        <p:nvSpPr>
          <p:cNvPr id="59397" name="Title 1">
            <a:extLst>
              <a:ext uri="{FF2B5EF4-FFF2-40B4-BE49-F238E27FC236}">
                <a16:creationId xmlns:a16="http://schemas.microsoft.com/office/drawing/2014/main" id="{7666BEBC-4376-42EC-8712-FF1B5F7F999F}"/>
              </a:ext>
            </a:extLst>
          </p:cNvPr>
          <p:cNvSpPr>
            <a:spLocks noGrp="1" noChangeArrowheads="1"/>
          </p:cNvSpPr>
          <p:nvPr>
            <p:ph type="title"/>
          </p:nvPr>
        </p:nvSpPr>
        <p:spPr/>
        <p:txBody>
          <a:bodyPr/>
          <a:lstStyle/>
          <a:p>
            <a:pPr eaLnBrk="1" hangingPunct="1"/>
            <a:r>
              <a:rPr lang="en-US" altLang="en-US" b="1">
                <a:solidFill>
                  <a:srgbClr val="A2CC4A"/>
                </a:solidFill>
                <a:latin typeface="Arial" panose="020B0604020202020204" pitchFamily="34" charset="0"/>
                <a:ea typeface="ＭＳ Ｐゴシック" panose="020B0600070205080204" pitchFamily="34" charset="-128"/>
                <a:cs typeface="Arial" panose="020B0604020202020204" pitchFamily="34" charset="0"/>
              </a:rPr>
              <a:t>Outbreak summary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27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a:extLst>
              <a:ext uri="{FF2B5EF4-FFF2-40B4-BE49-F238E27FC236}">
                <a16:creationId xmlns:a16="http://schemas.microsoft.com/office/drawing/2014/main" id="{2C736509-8225-4812-BB10-4C783E4C2B1A}"/>
              </a:ext>
            </a:extLst>
          </p:cNvPr>
          <p:cNvSpPr>
            <a:spLocks noChangeArrowheads="1"/>
          </p:cNvSpPr>
          <p:nvPr/>
        </p:nvSpPr>
        <p:spPr bwMode="auto">
          <a:xfrm>
            <a:off x="815975" y="1447800"/>
            <a:ext cx="7989743"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fontAlgn="auto" hangingPunct="1">
              <a:spcBef>
                <a:spcPct val="20000"/>
              </a:spcBef>
              <a:spcAft>
                <a:spcPts val="0"/>
              </a:spcAft>
              <a:defRPr/>
            </a:pPr>
            <a:r>
              <a:rPr kumimoji="1" lang="en-US" sz="2400" b="1" dirty="0">
                <a:latin typeface="Arial" charset="0"/>
                <a:ea typeface="ＭＳ Ｐゴシック" charset="0"/>
              </a:rPr>
              <a:t>Predominant risk factors</a:t>
            </a:r>
          </a:p>
          <a:p>
            <a:pPr marL="914400" lvl="1" indent="-457200" eaLnBrk="1" fontAlgn="auto" hangingPunct="1">
              <a:spcBef>
                <a:spcPct val="20000"/>
              </a:spcBef>
              <a:spcAft>
                <a:spcPts val="0"/>
              </a:spcAft>
              <a:buFont typeface="Arial" panose="020B0604020202020204" pitchFamily="34" charset="0"/>
              <a:buChar char="•"/>
              <a:defRPr/>
            </a:pPr>
            <a:r>
              <a:rPr kumimoji="1" lang="en-US" sz="2400" b="1" dirty="0">
                <a:latin typeface="Arial" charset="0"/>
                <a:ea typeface="ＭＳ Ｐゴシック" charset="0"/>
              </a:rPr>
              <a:t>September 2012 to October 2018</a:t>
            </a:r>
          </a:p>
          <a:p>
            <a:pPr marL="1200150" lvl="2" indent="-285750" eaLnBrk="1" fontAlgn="auto" hangingPunct="1">
              <a:spcBef>
                <a:spcPct val="20000"/>
              </a:spcBef>
              <a:spcAft>
                <a:spcPts val="0"/>
              </a:spcAft>
              <a:buFontTx/>
              <a:buChar char="–"/>
              <a:defRPr/>
            </a:pPr>
            <a:r>
              <a:rPr kumimoji="1" lang="en-US" sz="2400" b="1" dirty="0">
                <a:latin typeface="Arial" charset="0"/>
                <a:ea typeface="ＭＳ Ｐゴシック" charset="0"/>
              </a:rPr>
              <a:t>Earlier on in epidemic: mostly MSM/MSMW</a:t>
            </a:r>
          </a:p>
          <a:p>
            <a:pPr marL="1657350" lvl="3" indent="-285750" eaLnBrk="1" fontAlgn="auto" hangingPunct="1">
              <a:spcBef>
                <a:spcPct val="20000"/>
              </a:spcBef>
              <a:spcAft>
                <a:spcPts val="0"/>
              </a:spcAft>
              <a:buFontTx/>
              <a:buChar char="–"/>
              <a:defRPr/>
            </a:pPr>
            <a:r>
              <a:rPr kumimoji="1" lang="en-US" sz="2400" b="1" dirty="0">
                <a:latin typeface="Arial" charset="0"/>
                <a:ea typeface="ＭＳ Ｐゴシック" charset="0"/>
              </a:rPr>
              <a:t>meeting online or via mobile phone apps</a:t>
            </a:r>
          </a:p>
          <a:p>
            <a:pPr marL="1657350" lvl="3" indent="-285750" eaLnBrk="1" fontAlgn="auto" hangingPunct="1">
              <a:spcBef>
                <a:spcPct val="20000"/>
              </a:spcBef>
              <a:spcAft>
                <a:spcPts val="0"/>
              </a:spcAft>
              <a:buFontTx/>
              <a:buChar char="–"/>
              <a:defRPr/>
            </a:pPr>
            <a:r>
              <a:rPr kumimoji="1" lang="en-US" sz="2400" b="1" dirty="0">
                <a:latin typeface="Arial" charset="0"/>
                <a:ea typeface="ＭＳ Ｐゴシック" charset="0"/>
              </a:rPr>
              <a:t>anonymous unprotected sex (male-male)</a:t>
            </a:r>
          </a:p>
          <a:p>
            <a:pPr marL="1200150" lvl="2" indent="-285750" eaLnBrk="1" fontAlgn="auto" hangingPunct="1">
              <a:spcBef>
                <a:spcPct val="20000"/>
              </a:spcBef>
              <a:spcAft>
                <a:spcPts val="0"/>
              </a:spcAft>
              <a:buFontTx/>
              <a:buChar char="–"/>
              <a:defRPr/>
            </a:pPr>
            <a:r>
              <a:rPr kumimoji="1" lang="en-US" sz="2400" b="1" dirty="0">
                <a:latin typeface="Arial" charset="0"/>
                <a:ea typeface="ＭＳ Ｐゴシック" charset="0"/>
              </a:rPr>
              <a:t>BUT 2017 onwards, predominantly heterosexual transmission (sex trade, crystal meth, incarceration, structurally disadvantaged)</a:t>
            </a:r>
          </a:p>
          <a:p>
            <a:pPr marL="1657350" lvl="3" indent="-285750" eaLnBrk="1" fontAlgn="auto" hangingPunct="1">
              <a:spcBef>
                <a:spcPct val="20000"/>
              </a:spcBef>
              <a:spcAft>
                <a:spcPts val="0"/>
              </a:spcAft>
              <a:buFontTx/>
              <a:buChar char="–"/>
              <a:defRPr/>
            </a:pPr>
            <a:r>
              <a:rPr kumimoji="1" lang="en-US" sz="2400" b="1" dirty="0">
                <a:latin typeface="Arial" charset="0"/>
                <a:ea typeface="ＭＳ Ｐゴシック" charset="0"/>
              </a:rPr>
              <a:t>In 2018, 24% report IDU w/ meth</a:t>
            </a:r>
          </a:p>
          <a:p>
            <a:pPr marL="2114550" lvl="4" indent="-285750" eaLnBrk="1" fontAlgn="auto" hangingPunct="1">
              <a:spcBef>
                <a:spcPct val="20000"/>
              </a:spcBef>
              <a:spcAft>
                <a:spcPts val="0"/>
              </a:spcAft>
              <a:buFontTx/>
              <a:buChar char="–"/>
              <a:defRPr/>
            </a:pPr>
            <a:r>
              <a:rPr kumimoji="1" lang="en-US" sz="2400" b="1" dirty="0">
                <a:latin typeface="Arial" charset="0"/>
                <a:ea typeface="ＭＳ Ｐゴシック" charset="0"/>
              </a:rPr>
              <a:t>22% currently incarcerated</a:t>
            </a:r>
          </a:p>
          <a:p>
            <a:pPr marL="800100" lvl="1" indent="-342900" eaLnBrk="1" fontAlgn="auto" hangingPunct="1">
              <a:spcBef>
                <a:spcPct val="20000"/>
              </a:spcBef>
              <a:spcAft>
                <a:spcPts val="0"/>
              </a:spcAft>
              <a:buFontTx/>
              <a:buChar char="•"/>
              <a:defRPr/>
            </a:pPr>
            <a:r>
              <a:rPr kumimoji="1" lang="en-US" sz="2400" b="1" dirty="0">
                <a:ln w="1905"/>
                <a:solidFill>
                  <a:srgbClr val="A2CC4A"/>
                </a:solidFill>
                <a:effectLst>
                  <a:innerShdw blurRad="69850" dist="43180" dir="5400000">
                    <a:srgbClr val="000000">
                      <a:alpha val="65000"/>
                    </a:srgbClr>
                  </a:innerShdw>
                </a:effectLst>
                <a:latin typeface="Arial" charset="0"/>
                <a:ea typeface="ＭＳ Ｐゴシック" charset="0"/>
              </a:rPr>
              <a:t>IN 2018 8% are HIV + (incl. male &amp; female)</a:t>
            </a:r>
            <a:endParaRPr kumimoji="1" lang="en-US" sz="2000" b="1" dirty="0">
              <a:ln w="1905"/>
              <a:solidFill>
                <a:srgbClr val="A2CC4A"/>
              </a:solidFill>
              <a:effectLst>
                <a:innerShdw blurRad="69850" dist="43180" dir="5400000">
                  <a:srgbClr val="000000">
                    <a:alpha val="65000"/>
                  </a:srgbClr>
                </a:innerShdw>
              </a:effectLst>
              <a:latin typeface="Arial" charset="0"/>
              <a:ea typeface="ＭＳ Ｐゴシック" charset="0"/>
            </a:endParaRPr>
          </a:p>
        </p:txBody>
      </p:sp>
      <p:sp>
        <p:nvSpPr>
          <p:cNvPr id="32770" name="Text Box 2">
            <a:extLst>
              <a:ext uri="{FF2B5EF4-FFF2-40B4-BE49-F238E27FC236}">
                <a16:creationId xmlns:a16="http://schemas.microsoft.com/office/drawing/2014/main" id="{5F607F90-F36B-475D-8F43-42BA01B5193C}"/>
              </a:ext>
            </a:extLst>
          </p:cNvPr>
          <p:cNvSpPr txBox="1">
            <a:spLocks noChangeArrowheads="1"/>
          </p:cNvSpPr>
          <p:nvPr/>
        </p:nvSpPr>
        <p:spPr bwMode="auto">
          <a:xfrm>
            <a:off x="3352800" y="304800"/>
            <a:ext cx="6477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ts val="0"/>
              </a:spcBef>
              <a:spcAft>
                <a:spcPts val="0"/>
              </a:spcAft>
              <a:defRPr/>
            </a:pPr>
            <a:r>
              <a:rPr lang="en-US" sz="6600">
                <a:latin typeface="Arial" charset="0"/>
              </a:rPr>
              <a:t/>
            </a:r>
            <a:br>
              <a:rPr lang="en-US" sz="6600">
                <a:latin typeface="Arial" charset="0"/>
              </a:rPr>
            </a:br>
            <a:endParaRPr lang="en-US">
              <a:latin typeface="Arial" charset="0"/>
            </a:endParaRPr>
          </a:p>
        </p:txBody>
      </p:sp>
      <p:sp>
        <p:nvSpPr>
          <p:cNvPr id="32771" name="Text Box 3">
            <a:extLst>
              <a:ext uri="{FF2B5EF4-FFF2-40B4-BE49-F238E27FC236}">
                <a16:creationId xmlns:a16="http://schemas.microsoft.com/office/drawing/2014/main" id="{3507D890-6ACC-411E-9FCA-AAE9BCD05739}"/>
              </a:ext>
            </a:extLst>
          </p:cNvPr>
          <p:cNvSpPr txBox="1">
            <a:spLocks noChangeArrowheads="1"/>
          </p:cNvSpPr>
          <p:nvPr/>
        </p:nvSpPr>
        <p:spPr bwMode="auto">
          <a:xfrm>
            <a:off x="2971800" y="2514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auto" hangingPunct="1">
              <a:spcBef>
                <a:spcPct val="50000"/>
              </a:spcBef>
              <a:spcAft>
                <a:spcPts val="0"/>
              </a:spcAft>
              <a:defRPr/>
            </a:pPr>
            <a:endParaRPr lang="en-US">
              <a:latin typeface="Arial" charset="0"/>
            </a:endParaRPr>
          </a:p>
        </p:txBody>
      </p:sp>
      <p:sp>
        <p:nvSpPr>
          <p:cNvPr id="61445" name="Title 1">
            <a:extLst>
              <a:ext uri="{FF2B5EF4-FFF2-40B4-BE49-F238E27FC236}">
                <a16:creationId xmlns:a16="http://schemas.microsoft.com/office/drawing/2014/main" id="{C6D571D1-8AF8-4879-97AE-A8ED19B3BC76}"/>
              </a:ext>
            </a:extLst>
          </p:cNvPr>
          <p:cNvSpPr>
            <a:spLocks noGrp="1" noChangeArrowheads="1"/>
          </p:cNvSpPr>
          <p:nvPr>
            <p:ph type="title"/>
          </p:nvPr>
        </p:nvSpPr>
        <p:spPr/>
        <p:txBody>
          <a:bodyPr/>
          <a:lstStyle/>
          <a:p>
            <a:pPr eaLnBrk="1" hangingPunct="1"/>
            <a:r>
              <a:rPr lang="en-US" altLang="en-US" b="1">
                <a:solidFill>
                  <a:srgbClr val="A2CC4A"/>
                </a:solidFill>
                <a:latin typeface="Arial" panose="020B0604020202020204" pitchFamily="34" charset="0"/>
                <a:ea typeface="ＭＳ Ｐゴシック" panose="020B0600070205080204" pitchFamily="34" charset="-128"/>
                <a:cs typeface="Arial" panose="020B0604020202020204" pitchFamily="34" charset="0"/>
              </a:rPr>
              <a:t>Outbreak summary</a:t>
            </a:r>
          </a:p>
        </p:txBody>
      </p:sp>
      <p:pic>
        <p:nvPicPr>
          <p:cNvPr id="61446" name="Picture 5">
            <a:extLst>
              <a:ext uri="{FF2B5EF4-FFF2-40B4-BE49-F238E27FC236}">
                <a16:creationId xmlns:a16="http://schemas.microsoft.com/office/drawing/2014/main" id="{94F21457-BF91-4B95-9047-F0F74790ED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97925" y="2009775"/>
            <a:ext cx="3386138" cy="484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026">
            <a:extLst>
              <a:ext uri="{FF2B5EF4-FFF2-40B4-BE49-F238E27FC236}">
                <a16:creationId xmlns:a16="http://schemas.microsoft.com/office/drawing/2014/main" id="{3F1E65FC-C5F4-4BF3-AA35-11A85172C3ED}"/>
              </a:ext>
            </a:extLst>
          </p:cNvPr>
          <p:cNvSpPr>
            <a:spLocks noGrp="1" noChangeArrowheads="1"/>
          </p:cNvSpPr>
          <p:nvPr>
            <p:ph type="title"/>
          </p:nvPr>
        </p:nvSpPr>
        <p:spPr>
          <a:xfrm>
            <a:off x="2286000" y="533400"/>
            <a:ext cx="8382000" cy="1143000"/>
          </a:xfrm>
        </p:spPr>
        <p:txBody>
          <a:bodyPr/>
          <a:lstStyle/>
          <a:p>
            <a:pPr eaLnBrk="1" hangingPunct="1"/>
            <a:r>
              <a:rPr lang="en-US" altLang="en-US" sz="4000" b="1">
                <a:solidFill>
                  <a:srgbClr val="A2CC4A"/>
                </a:solidFill>
                <a:latin typeface="Arial" panose="020B0604020202020204" pitchFamily="34" charset="0"/>
              </a:rPr>
              <a:t>Syphilis - Objectives</a:t>
            </a:r>
            <a:endParaRPr lang="en-US" altLang="en-US" sz="4000">
              <a:solidFill>
                <a:srgbClr val="A2CC4A"/>
              </a:solidFill>
            </a:endParaRPr>
          </a:p>
        </p:txBody>
      </p:sp>
      <p:sp>
        <p:nvSpPr>
          <p:cNvPr id="65539" name="Rectangle 1027">
            <a:extLst>
              <a:ext uri="{FF2B5EF4-FFF2-40B4-BE49-F238E27FC236}">
                <a16:creationId xmlns:a16="http://schemas.microsoft.com/office/drawing/2014/main" id="{C6914B1A-41E3-4A9A-915E-EEA3725C7673}"/>
              </a:ext>
            </a:extLst>
          </p:cNvPr>
          <p:cNvSpPr>
            <a:spLocks noGrp="1" noChangeArrowheads="1"/>
          </p:cNvSpPr>
          <p:nvPr>
            <p:ph idx="1"/>
          </p:nvPr>
        </p:nvSpPr>
        <p:spPr>
          <a:xfrm>
            <a:off x="1752600" y="1905000"/>
            <a:ext cx="8839200" cy="4191000"/>
          </a:xfrm>
        </p:spPr>
        <p:txBody>
          <a:bodyPr/>
          <a:lstStyle/>
          <a:p>
            <a:pPr eaLnBrk="1" hangingPunct="1"/>
            <a:r>
              <a:rPr lang="en-US" altLang="en-US" sz="2400" b="1">
                <a:latin typeface="Arial" panose="020B0604020202020204" pitchFamily="34" charset="0"/>
              </a:rPr>
              <a:t>Review the clinical manifestations, diagnostic testing, and treatment of syphilis</a:t>
            </a:r>
          </a:p>
          <a:p>
            <a:pPr eaLnBrk="1" hangingPunct="1"/>
            <a:r>
              <a:rPr lang="en-US" altLang="en-US" sz="2400" b="1">
                <a:latin typeface="Arial" panose="020B0604020202020204" pitchFamily="34" charset="0"/>
              </a:rPr>
              <a:t>Describe the evolving social epidemiology of syphilis in Manitoba</a:t>
            </a:r>
            <a:endParaRPr lang="en-US" altLang="en-US" sz="2400" b="1" i="1">
              <a:latin typeface="Arial" panose="020B0604020202020204" pitchFamily="34" charset="0"/>
            </a:endParaRPr>
          </a:p>
          <a:p>
            <a:pPr eaLnBrk="1" hangingPunct="1"/>
            <a:r>
              <a:rPr lang="en-US" altLang="en-US" sz="2400" b="1">
                <a:latin typeface="Arial" panose="020B0604020202020204" pitchFamily="34" charset="0"/>
              </a:rPr>
              <a:t>Discuss syphilis outbreak response strategies, and the significant challenges into the future</a:t>
            </a:r>
          </a:p>
          <a:p>
            <a:pPr eaLnBrk="1" hangingPunct="1"/>
            <a:r>
              <a:rPr lang="en-US" altLang="en-US" sz="2400" b="1">
                <a:latin typeface="Arial" panose="020B0604020202020204" pitchFamily="34" charset="0"/>
              </a:rPr>
              <a:t>Address potential new IP&amp;C risks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5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5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a:extLst>
              <a:ext uri="{FF2B5EF4-FFF2-40B4-BE49-F238E27FC236}">
                <a16:creationId xmlns:a16="http://schemas.microsoft.com/office/drawing/2014/main" id="{E33DD219-3B66-4E1C-B761-046B3E4374EE}"/>
              </a:ext>
            </a:extLst>
          </p:cNvPr>
          <p:cNvSpPr txBox="1">
            <a:spLocks noChangeArrowheads="1"/>
          </p:cNvSpPr>
          <p:nvPr/>
        </p:nvSpPr>
        <p:spPr bwMode="auto">
          <a:xfrm>
            <a:off x="1600200" y="762000"/>
            <a:ext cx="8305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ct val="50000"/>
              </a:spcBef>
              <a:spcAft>
                <a:spcPts val="0"/>
              </a:spcAft>
              <a:defRPr/>
            </a:pPr>
            <a:r>
              <a:rPr lang="en-US" sz="4000" b="1" dirty="0">
                <a:solidFill>
                  <a:srgbClr val="A2CC4A"/>
                </a:solidFill>
                <a:latin typeface="Arial" charset="0"/>
              </a:rPr>
              <a:t>Infectious Syphilis – Rural Mb</a:t>
            </a:r>
          </a:p>
        </p:txBody>
      </p:sp>
      <p:sp>
        <p:nvSpPr>
          <p:cNvPr id="63491" name="Rectangle 1">
            <a:extLst>
              <a:ext uri="{FF2B5EF4-FFF2-40B4-BE49-F238E27FC236}">
                <a16:creationId xmlns:a16="http://schemas.microsoft.com/office/drawing/2014/main" id="{C19BD945-A0F9-450B-B0B0-388019235201}"/>
              </a:ext>
            </a:extLst>
          </p:cNvPr>
          <p:cNvSpPr>
            <a:spLocks noChangeArrowheads="1"/>
          </p:cNvSpPr>
          <p:nvPr/>
        </p:nvSpPr>
        <p:spPr bwMode="auto">
          <a:xfrm>
            <a:off x="2133600" y="6611938"/>
            <a:ext cx="3962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Tx/>
              <a:buNone/>
            </a:pPr>
            <a:r>
              <a:rPr kumimoji="1" lang="en-US" altLang="en-US" sz="1000" b="1">
                <a:solidFill>
                  <a:schemeClr val="tx1"/>
                </a:solidFill>
                <a:latin typeface="Arial" panose="020B0604020202020204" pitchFamily="34" charset="0"/>
                <a:ea typeface="ＭＳ Ｐゴシック" panose="020B0600070205080204" pitchFamily="34" charset="-128"/>
              </a:rPr>
              <a:t>epiUPDATE – syphilis (Manitoba Health) – March 2017</a:t>
            </a:r>
          </a:p>
        </p:txBody>
      </p:sp>
      <p:pic>
        <p:nvPicPr>
          <p:cNvPr id="63492" name="Picture 5">
            <a:extLst>
              <a:ext uri="{FF2B5EF4-FFF2-40B4-BE49-F238E27FC236}">
                <a16:creationId xmlns:a16="http://schemas.microsoft.com/office/drawing/2014/main" id="{529CA9C2-46B1-485C-A595-0405F348F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395" t="28989" r="11385" b="11742"/>
          <a:stretch>
            <a:fillRect/>
          </a:stretch>
        </p:blipFill>
        <p:spPr bwMode="auto">
          <a:xfrm>
            <a:off x="944563" y="1828800"/>
            <a:ext cx="9640887" cy="403860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a:extLst>
              <a:ext uri="{FF2B5EF4-FFF2-40B4-BE49-F238E27FC236}">
                <a16:creationId xmlns:a16="http://schemas.microsoft.com/office/drawing/2014/main" id="{C76C694E-0214-4C18-A077-077E739317D1}"/>
              </a:ext>
            </a:extLst>
          </p:cNvPr>
          <p:cNvSpPr txBox="1">
            <a:spLocks noChangeArrowheads="1"/>
          </p:cNvSpPr>
          <p:nvPr/>
        </p:nvSpPr>
        <p:spPr bwMode="auto">
          <a:xfrm>
            <a:off x="1219200" y="477838"/>
            <a:ext cx="8305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ct val="50000"/>
              </a:spcBef>
              <a:spcAft>
                <a:spcPts val="0"/>
              </a:spcAft>
              <a:defRPr/>
            </a:pPr>
            <a:r>
              <a:rPr lang="en-US" sz="4000" b="1" dirty="0">
                <a:solidFill>
                  <a:srgbClr val="A2CC4A"/>
                </a:solidFill>
                <a:latin typeface="Arial" charset="0"/>
              </a:rPr>
              <a:t>Infectious Syphilis – Rural Mb</a:t>
            </a:r>
          </a:p>
        </p:txBody>
      </p:sp>
      <p:sp>
        <p:nvSpPr>
          <p:cNvPr id="64515" name="Rectangle 1">
            <a:extLst>
              <a:ext uri="{FF2B5EF4-FFF2-40B4-BE49-F238E27FC236}">
                <a16:creationId xmlns:a16="http://schemas.microsoft.com/office/drawing/2014/main" id="{EA10C3C6-0EDB-411A-A958-483BD65FD514}"/>
              </a:ext>
            </a:extLst>
          </p:cNvPr>
          <p:cNvSpPr>
            <a:spLocks noChangeArrowheads="1"/>
          </p:cNvSpPr>
          <p:nvPr/>
        </p:nvSpPr>
        <p:spPr bwMode="auto">
          <a:xfrm>
            <a:off x="2133600" y="6611938"/>
            <a:ext cx="3962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Tx/>
              <a:buNone/>
            </a:pPr>
            <a:r>
              <a:rPr kumimoji="1" lang="en-US" altLang="en-US" sz="1000" b="1">
                <a:solidFill>
                  <a:schemeClr val="tx1"/>
                </a:solidFill>
                <a:latin typeface="Arial" panose="020B0604020202020204" pitchFamily="34" charset="0"/>
                <a:ea typeface="ＭＳ Ｐゴシック" panose="020B0600070205080204" pitchFamily="34" charset="-128"/>
              </a:rPr>
              <a:t>epiUPDATE – syphilis (Manitoba Health) – March 2017</a:t>
            </a:r>
          </a:p>
        </p:txBody>
      </p:sp>
      <p:pic>
        <p:nvPicPr>
          <p:cNvPr id="64516" name="Picture 5">
            <a:extLst>
              <a:ext uri="{FF2B5EF4-FFF2-40B4-BE49-F238E27FC236}">
                <a16:creationId xmlns:a16="http://schemas.microsoft.com/office/drawing/2014/main" id="{7AD7CF39-FDD0-4F9B-81AD-2D53C973E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605" t="9171" r="14343" b="24693"/>
          <a:stretch>
            <a:fillRect/>
          </a:stretch>
        </p:blipFill>
        <p:spPr bwMode="auto">
          <a:xfrm>
            <a:off x="1447800" y="1792288"/>
            <a:ext cx="8697913" cy="429736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C76EBE82-7703-45DC-8ED3-8ED59D22FB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85900"/>
            <a:ext cx="9144000" cy="5219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5539" name="Title 1">
            <a:extLst>
              <a:ext uri="{FF2B5EF4-FFF2-40B4-BE49-F238E27FC236}">
                <a16:creationId xmlns:a16="http://schemas.microsoft.com/office/drawing/2014/main" id="{51A639FB-1599-43EA-870A-EB217BEDF172}"/>
              </a:ext>
            </a:extLst>
          </p:cNvPr>
          <p:cNvSpPr>
            <a:spLocks noGrp="1" noChangeArrowheads="1"/>
          </p:cNvSpPr>
          <p:nvPr>
            <p:ph type="title"/>
          </p:nvPr>
        </p:nvSpPr>
        <p:spPr>
          <a:xfrm>
            <a:off x="609600" y="293688"/>
            <a:ext cx="8458200" cy="838200"/>
          </a:xfrm>
        </p:spPr>
        <p:txBody>
          <a:bodyPr/>
          <a:lstStyle/>
          <a:p>
            <a:pPr eaLnBrk="1" hangingPunct="1"/>
            <a:r>
              <a:rPr lang="en-US" altLang="en-US" sz="4000" b="1">
                <a:solidFill>
                  <a:srgbClr val="A2CC4A"/>
                </a:solidFill>
                <a:latin typeface="Arial" panose="020B0604020202020204" pitchFamily="34" charset="0"/>
                <a:cs typeface="Arial" panose="020B0604020202020204" pitchFamily="34" charset="0"/>
              </a:rPr>
              <a:t>Network Diagram: Meeting Places</a:t>
            </a:r>
            <a:endParaRPr lang="en-US" altLang="en-US" sz="4000">
              <a:solidFill>
                <a:srgbClr val="A2CC4A"/>
              </a:solidFill>
            </a:endParaRPr>
          </a:p>
        </p:txBody>
      </p:sp>
      <p:sp>
        <p:nvSpPr>
          <p:cNvPr id="11" name="Oval 10">
            <a:extLst>
              <a:ext uri="{FF2B5EF4-FFF2-40B4-BE49-F238E27FC236}">
                <a16:creationId xmlns:a16="http://schemas.microsoft.com/office/drawing/2014/main" id="{6E9BC805-1D98-4653-8AD4-86A39C58E3A5}"/>
              </a:ext>
            </a:extLst>
          </p:cNvPr>
          <p:cNvSpPr>
            <a:spLocks noChangeArrowheads="1"/>
          </p:cNvSpPr>
          <p:nvPr/>
        </p:nvSpPr>
        <p:spPr bwMode="auto">
          <a:xfrm>
            <a:off x="5410200" y="2320925"/>
            <a:ext cx="381000" cy="381000"/>
          </a:xfrm>
          <a:prstGeom prst="ellipse">
            <a:avLst/>
          </a:prstGeom>
          <a:noFill/>
          <a:ln w="25400" cmpd="sng">
            <a:solidFill>
              <a:srgbClr val="80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solidFill>
                <a:schemeClr val="lt1"/>
              </a:solidFill>
              <a:latin typeface="+mn-lt"/>
            </a:endParaRPr>
          </a:p>
        </p:txBody>
      </p:sp>
      <p:sp>
        <p:nvSpPr>
          <p:cNvPr id="12" name="Oval 11">
            <a:extLst>
              <a:ext uri="{FF2B5EF4-FFF2-40B4-BE49-F238E27FC236}">
                <a16:creationId xmlns:a16="http://schemas.microsoft.com/office/drawing/2014/main" id="{DAE4F42E-80C7-44C3-BCF3-B29386D8A50D}"/>
              </a:ext>
            </a:extLst>
          </p:cNvPr>
          <p:cNvSpPr>
            <a:spLocks noChangeArrowheads="1"/>
          </p:cNvSpPr>
          <p:nvPr/>
        </p:nvSpPr>
        <p:spPr bwMode="auto">
          <a:xfrm>
            <a:off x="4648200" y="4838700"/>
            <a:ext cx="381000" cy="381000"/>
          </a:xfrm>
          <a:prstGeom prst="ellipse">
            <a:avLst/>
          </a:prstGeom>
          <a:noFill/>
          <a:ln w="25400">
            <a:solidFill>
              <a:srgbClr val="80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solidFill>
                <a:schemeClr val="lt1"/>
              </a:solidFill>
              <a:latin typeface="+mn-lt"/>
            </a:endParaRPr>
          </a:p>
        </p:txBody>
      </p:sp>
      <p:sp>
        <p:nvSpPr>
          <p:cNvPr id="13" name="Oval 12">
            <a:extLst>
              <a:ext uri="{FF2B5EF4-FFF2-40B4-BE49-F238E27FC236}">
                <a16:creationId xmlns:a16="http://schemas.microsoft.com/office/drawing/2014/main" id="{7179480E-4735-4250-9663-97F793AA3F0D}"/>
              </a:ext>
            </a:extLst>
          </p:cNvPr>
          <p:cNvSpPr>
            <a:spLocks noChangeArrowheads="1"/>
          </p:cNvSpPr>
          <p:nvPr/>
        </p:nvSpPr>
        <p:spPr bwMode="auto">
          <a:xfrm>
            <a:off x="7688263" y="2476500"/>
            <a:ext cx="381000" cy="381000"/>
          </a:xfrm>
          <a:prstGeom prst="ellipse">
            <a:avLst/>
          </a:prstGeom>
          <a:noFill/>
          <a:ln w="25400" cmpd="sng">
            <a:solidFill>
              <a:srgbClr val="80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solidFill>
                <a:schemeClr val="lt1"/>
              </a:solidFill>
              <a:latin typeface="+mn-lt"/>
            </a:endParaRPr>
          </a:p>
        </p:txBody>
      </p:sp>
      <p:sp>
        <p:nvSpPr>
          <p:cNvPr id="14" name="Oval 13">
            <a:extLst>
              <a:ext uri="{FF2B5EF4-FFF2-40B4-BE49-F238E27FC236}">
                <a16:creationId xmlns:a16="http://schemas.microsoft.com/office/drawing/2014/main" id="{646604F9-34DF-4B10-83F8-D033B389DD1B}"/>
              </a:ext>
            </a:extLst>
          </p:cNvPr>
          <p:cNvSpPr>
            <a:spLocks noChangeArrowheads="1"/>
          </p:cNvSpPr>
          <p:nvPr/>
        </p:nvSpPr>
        <p:spPr bwMode="auto">
          <a:xfrm>
            <a:off x="3619500" y="4838700"/>
            <a:ext cx="381000" cy="381000"/>
          </a:xfrm>
          <a:prstGeom prst="ellipse">
            <a:avLst/>
          </a:prstGeom>
          <a:noFill/>
          <a:ln w="25400">
            <a:solidFill>
              <a:srgbClr val="80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solidFill>
                <a:schemeClr val="lt1"/>
              </a:solidFill>
              <a:latin typeface="+mn-lt"/>
            </a:endParaRPr>
          </a:p>
        </p:txBody>
      </p:sp>
      <p:sp>
        <p:nvSpPr>
          <p:cNvPr id="15" name="Oval 14">
            <a:extLst>
              <a:ext uri="{FF2B5EF4-FFF2-40B4-BE49-F238E27FC236}">
                <a16:creationId xmlns:a16="http://schemas.microsoft.com/office/drawing/2014/main" id="{612F9A79-BCCF-46EF-8E85-61F06092E900}"/>
              </a:ext>
            </a:extLst>
          </p:cNvPr>
          <p:cNvSpPr>
            <a:spLocks noChangeArrowheads="1"/>
          </p:cNvSpPr>
          <p:nvPr/>
        </p:nvSpPr>
        <p:spPr bwMode="auto">
          <a:xfrm>
            <a:off x="5219700" y="4267200"/>
            <a:ext cx="381000" cy="381000"/>
          </a:xfrm>
          <a:prstGeom prst="ellipse">
            <a:avLst/>
          </a:prstGeom>
          <a:noFill/>
          <a:ln w="25400">
            <a:solidFill>
              <a:srgbClr val="80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solidFill>
                <a:schemeClr val="lt1"/>
              </a:solidFill>
              <a:latin typeface="+mn-lt"/>
            </a:endParaRPr>
          </a:p>
        </p:txBody>
      </p:sp>
      <p:sp>
        <p:nvSpPr>
          <p:cNvPr id="16" name="Oval 15">
            <a:extLst>
              <a:ext uri="{FF2B5EF4-FFF2-40B4-BE49-F238E27FC236}">
                <a16:creationId xmlns:a16="http://schemas.microsoft.com/office/drawing/2014/main" id="{932447B1-0602-4127-B5A2-489FC49DB355}"/>
              </a:ext>
            </a:extLst>
          </p:cNvPr>
          <p:cNvSpPr>
            <a:spLocks noChangeArrowheads="1"/>
          </p:cNvSpPr>
          <p:nvPr/>
        </p:nvSpPr>
        <p:spPr bwMode="auto">
          <a:xfrm>
            <a:off x="3810000" y="2633663"/>
            <a:ext cx="381000" cy="381000"/>
          </a:xfrm>
          <a:prstGeom prst="ellipse">
            <a:avLst/>
          </a:prstGeom>
          <a:noFill/>
          <a:ln w="25400" cmpd="sng">
            <a:solidFill>
              <a:srgbClr val="80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solidFill>
                <a:schemeClr val="lt1"/>
              </a:solidFill>
              <a:latin typeface="+mn-lt"/>
            </a:endParaRPr>
          </a:p>
        </p:txBody>
      </p:sp>
      <p:sp>
        <p:nvSpPr>
          <p:cNvPr id="17" name="Oval 16">
            <a:extLst>
              <a:ext uri="{FF2B5EF4-FFF2-40B4-BE49-F238E27FC236}">
                <a16:creationId xmlns:a16="http://schemas.microsoft.com/office/drawing/2014/main" id="{6A34A081-201F-4880-ACF6-7A9BCFB4B71E}"/>
              </a:ext>
            </a:extLst>
          </p:cNvPr>
          <p:cNvSpPr>
            <a:spLocks noChangeArrowheads="1"/>
          </p:cNvSpPr>
          <p:nvPr/>
        </p:nvSpPr>
        <p:spPr bwMode="auto">
          <a:xfrm>
            <a:off x="4267200" y="3581400"/>
            <a:ext cx="381000" cy="381000"/>
          </a:xfrm>
          <a:prstGeom prst="ellipse">
            <a:avLst/>
          </a:prstGeom>
          <a:noFill/>
          <a:ln w="25400">
            <a:solidFill>
              <a:srgbClr val="80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solidFill>
                <a:schemeClr val="lt1"/>
              </a:solidFill>
              <a:latin typeface="+mn-lt"/>
            </a:endParaRPr>
          </a:p>
        </p:txBody>
      </p:sp>
      <p:sp>
        <p:nvSpPr>
          <p:cNvPr id="18" name="Oval 17">
            <a:extLst>
              <a:ext uri="{FF2B5EF4-FFF2-40B4-BE49-F238E27FC236}">
                <a16:creationId xmlns:a16="http://schemas.microsoft.com/office/drawing/2014/main" id="{8E0FE155-9A13-4AA9-AB34-8E9D94EF8EA2}"/>
              </a:ext>
            </a:extLst>
          </p:cNvPr>
          <p:cNvSpPr>
            <a:spLocks noChangeArrowheads="1"/>
          </p:cNvSpPr>
          <p:nvPr/>
        </p:nvSpPr>
        <p:spPr bwMode="auto">
          <a:xfrm>
            <a:off x="3048000" y="3784600"/>
            <a:ext cx="381000" cy="381000"/>
          </a:xfrm>
          <a:prstGeom prst="ellipse">
            <a:avLst/>
          </a:prstGeom>
          <a:noFill/>
          <a:ln w="25400">
            <a:solidFill>
              <a:srgbClr val="80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a:solidFill>
                <a:schemeClr val="lt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99DF9CDB-C6AC-40CE-8D11-B92ECC9122FA}"/>
              </a:ext>
            </a:extLst>
          </p:cNvPr>
          <p:cNvSpPr txBox="1">
            <a:spLocks noChangeArrowheads="1"/>
          </p:cNvSpPr>
          <p:nvPr/>
        </p:nvSpPr>
        <p:spPr bwMode="auto">
          <a:xfrm>
            <a:off x="3352800" y="304800"/>
            <a:ext cx="6477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ts val="0"/>
              </a:spcBef>
              <a:spcAft>
                <a:spcPts val="0"/>
              </a:spcAft>
              <a:defRPr/>
            </a:pPr>
            <a:r>
              <a:rPr lang="en-US" sz="6600">
                <a:latin typeface="Arial" charset="0"/>
              </a:rPr>
              <a:t/>
            </a:r>
            <a:br>
              <a:rPr lang="en-US" sz="6600">
                <a:latin typeface="Arial" charset="0"/>
              </a:rPr>
            </a:br>
            <a:endParaRPr lang="en-US">
              <a:latin typeface="Arial" charset="0"/>
            </a:endParaRPr>
          </a:p>
        </p:txBody>
      </p:sp>
      <p:sp>
        <p:nvSpPr>
          <p:cNvPr id="33795" name="Text Box 3">
            <a:extLst>
              <a:ext uri="{FF2B5EF4-FFF2-40B4-BE49-F238E27FC236}">
                <a16:creationId xmlns:a16="http://schemas.microsoft.com/office/drawing/2014/main" id="{49EA1036-EB2A-4E5B-ACC0-B847DA13B5E1}"/>
              </a:ext>
            </a:extLst>
          </p:cNvPr>
          <p:cNvSpPr txBox="1">
            <a:spLocks noChangeArrowheads="1"/>
          </p:cNvSpPr>
          <p:nvPr/>
        </p:nvSpPr>
        <p:spPr bwMode="auto">
          <a:xfrm>
            <a:off x="2971800" y="2514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auto" hangingPunct="1">
              <a:spcBef>
                <a:spcPct val="50000"/>
              </a:spcBef>
              <a:spcAft>
                <a:spcPts val="0"/>
              </a:spcAft>
              <a:defRPr/>
            </a:pPr>
            <a:endParaRPr lang="en-US">
              <a:latin typeface="Arial" charset="0"/>
            </a:endParaRPr>
          </a:p>
        </p:txBody>
      </p:sp>
      <p:sp>
        <p:nvSpPr>
          <p:cNvPr id="67588" name="Rectangle 5">
            <a:extLst>
              <a:ext uri="{FF2B5EF4-FFF2-40B4-BE49-F238E27FC236}">
                <a16:creationId xmlns:a16="http://schemas.microsoft.com/office/drawing/2014/main" id="{817184F9-AE46-4DEE-BA7C-A0F3D4F49B67}"/>
              </a:ext>
            </a:extLst>
          </p:cNvPr>
          <p:cNvSpPr>
            <a:spLocks noChangeArrowheads="1"/>
          </p:cNvSpPr>
          <p:nvPr/>
        </p:nvSpPr>
        <p:spPr bwMode="auto">
          <a:xfrm>
            <a:off x="1905000" y="4419600"/>
            <a:ext cx="8382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7200"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Tx/>
              <a:buChar char="•"/>
            </a:pPr>
            <a:r>
              <a:rPr kumimoji="1" lang="en-US" altLang="en-US" sz="3600" b="1">
                <a:solidFill>
                  <a:schemeClr val="tx1"/>
                </a:solidFill>
                <a:latin typeface="Arial" panose="020B0604020202020204" pitchFamily="34" charset="0"/>
                <a:ea typeface="ＭＳ Ｐゴシック" panose="020B0600070205080204" pitchFamily="34" charset="-128"/>
              </a:rPr>
              <a:t>Health Care Provider Information</a:t>
            </a:r>
          </a:p>
        </p:txBody>
      </p:sp>
      <p:sp>
        <p:nvSpPr>
          <p:cNvPr id="67589" name="Title 1">
            <a:extLst>
              <a:ext uri="{FF2B5EF4-FFF2-40B4-BE49-F238E27FC236}">
                <a16:creationId xmlns:a16="http://schemas.microsoft.com/office/drawing/2014/main" id="{A0859D2C-3ED0-4632-9F3F-282A3A6DEE84}"/>
              </a:ext>
            </a:extLst>
          </p:cNvPr>
          <p:cNvSpPr>
            <a:spLocks noGrp="1" noChangeArrowheads="1"/>
          </p:cNvSpPr>
          <p:nvPr>
            <p:ph type="title"/>
          </p:nvPr>
        </p:nvSpPr>
        <p:spPr>
          <a:xfrm>
            <a:off x="0" y="0"/>
            <a:ext cx="8596313" cy="763588"/>
          </a:xfrm>
        </p:spPr>
        <p:txBody>
          <a:bodyPr/>
          <a:lstStyle/>
          <a:p>
            <a:pPr eaLnBrk="1" hangingPunct="1"/>
            <a:r>
              <a:rPr lang="en-US" altLang="en-US" sz="4000" b="1">
                <a:solidFill>
                  <a:srgbClr val="A2CC4A"/>
                </a:solidFill>
                <a:latin typeface="Arial" panose="020B0604020202020204" pitchFamily="34" charset="0"/>
                <a:ea typeface="ＭＳ Ｐゴシック" panose="020B0600070205080204" pitchFamily="34" charset="-128"/>
                <a:cs typeface="Arial" panose="020B0604020202020204" pitchFamily="34" charset="0"/>
              </a:rPr>
              <a:t>Outbreak Interventions</a:t>
            </a:r>
          </a:p>
        </p:txBody>
      </p:sp>
      <p:pic>
        <p:nvPicPr>
          <p:cNvPr id="8" name="Picture 2">
            <a:extLst>
              <a:ext uri="{FF2B5EF4-FFF2-40B4-BE49-F238E27FC236}">
                <a16:creationId xmlns:a16="http://schemas.microsoft.com/office/drawing/2014/main" id="{F02E947B-0A31-485C-9A02-A17C6DD84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213" t="5702" r="11224" b="1863"/>
          <a:stretch>
            <a:fillRect/>
          </a:stretch>
        </p:blipFill>
        <p:spPr bwMode="auto">
          <a:xfrm>
            <a:off x="852488" y="773113"/>
            <a:ext cx="9434512" cy="601345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Content Placeholder 7">
            <a:extLst>
              <a:ext uri="{FF2B5EF4-FFF2-40B4-BE49-F238E27FC236}">
                <a16:creationId xmlns:a16="http://schemas.microsoft.com/office/drawing/2014/main" id="{3614A68E-0D07-4F91-9798-812FEF7D3A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4160838"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9635" name="Picture 4">
            <a:extLst>
              <a:ext uri="{FF2B5EF4-FFF2-40B4-BE49-F238E27FC236}">
                <a16:creationId xmlns:a16="http://schemas.microsoft.com/office/drawing/2014/main" id="{CB4FD12B-0DA8-42D7-B323-C3FEEF167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775" y="0"/>
            <a:ext cx="2560638"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a:extLst>
              <a:ext uri="{FF2B5EF4-FFF2-40B4-BE49-F238E27FC236}">
                <a16:creationId xmlns:a16="http://schemas.microsoft.com/office/drawing/2014/main" id="{2E9BE93A-DD42-4F2B-8894-CFC9E0EC6EC8}"/>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38200" y="0"/>
            <a:ext cx="4164013" cy="6858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0659" name="Picture 6">
            <a:extLst>
              <a:ext uri="{FF2B5EF4-FFF2-40B4-BE49-F238E27FC236}">
                <a16:creationId xmlns:a16="http://schemas.microsoft.com/office/drawing/2014/main" id="{B147E35A-F0C6-452A-8F02-DC91A0DEDEE9}"/>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34000" y="0"/>
            <a:ext cx="4164013" cy="6858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a:extLst>
              <a:ext uri="{FF2B5EF4-FFF2-40B4-BE49-F238E27FC236}">
                <a16:creationId xmlns:a16="http://schemas.microsoft.com/office/drawing/2014/main" id="{BEB9C908-7E39-41E8-B156-B63D6295FF89}"/>
              </a:ext>
            </a:extLst>
          </p:cNvPr>
          <p:cNvSpPr txBox="1">
            <a:spLocks noChangeArrowheads="1"/>
          </p:cNvSpPr>
          <p:nvPr/>
        </p:nvSpPr>
        <p:spPr bwMode="auto">
          <a:xfrm>
            <a:off x="2971800" y="2514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auto" hangingPunct="1">
              <a:spcBef>
                <a:spcPct val="50000"/>
              </a:spcBef>
              <a:spcAft>
                <a:spcPts val="0"/>
              </a:spcAft>
              <a:defRPr/>
            </a:pPr>
            <a:endParaRPr lang="en-US">
              <a:latin typeface="Arial" charset="0"/>
            </a:endParaRPr>
          </a:p>
        </p:txBody>
      </p:sp>
      <p:sp>
        <p:nvSpPr>
          <p:cNvPr id="33797" name="Rectangle 5">
            <a:extLst>
              <a:ext uri="{FF2B5EF4-FFF2-40B4-BE49-F238E27FC236}">
                <a16:creationId xmlns:a16="http://schemas.microsoft.com/office/drawing/2014/main" id="{65DF8967-2C3C-4B6E-B338-66DDDEE9DB8F}"/>
              </a:ext>
            </a:extLst>
          </p:cNvPr>
          <p:cNvSpPr>
            <a:spLocks noChangeArrowheads="1"/>
          </p:cNvSpPr>
          <p:nvPr/>
        </p:nvSpPr>
        <p:spPr bwMode="auto">
          <a:xfrm>
            <a:off x="1905000" y="2057400"/>
            <a:ext cx="8382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7200"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Tx/>
              <a:buChar char="•"/>
            </a:pPr>
            <a:r>
              <a:rPr kumimoji="1" lang="en-US" altLang="en-US" sz="3600" b="1">
                <a:solidFill>
                  <a:schemeClr val="tx1"/>
                </a:solidFill>
                <a:latin typeface="Arial" panose="020B0604020202020204" pitchFamily="34" charset="0"/>
                <a:ea typeface="ＭＳ Ｐゴシック" panose="020B0600070205080204" pitchFamily="34" charset="-128"/>
              </a:rPr>
              <a:t>Bathhouse Outreach</a:t>
            </a:r>
          </a:p>
          <a:p>
            <a:pPr eaLnBrk="1" hangingPunct="1">
              <a:spcBef>
                <a:spcPct val="20000"/>
              </a:spcBef>
              <a:buClrTx/>
              <a:buSzTx/>
              <a:buFontTx/>
              <a:buChar char="•"/>
            </a:pPr>
            <a:r>
              <a:rPr kumimoji="1" lang="en-US" altLang="en-US" sz="3600" b="1">
                <a:solidFill>
                  <a:schemeClr val="tx1"/>
                </a:solidFill>
                <a:latin typeface="Arial" panose="020B0604020202020204" pitchFamily="34" charset="0"/>
                <a:ea typeface="ＭＳ Ｐゴシック" panose="020B0600070205080204" pitchFamily="34" charset="-128"/>
              </a:rPr>
              <a:t>Case Management (TasP)</a:t>
            </a:r>
          </a:p>
          <a:p>
            <a:pPr eaLnBrk="1" hangingPunct="1">
              <a:spcBef>
                <a:spcPct val="20000"/>
              </a:spcBef>
              <a:buClrTx/>
              <a:buSzTx/>
              <a:buFontTx/>
              <a:buChar char="•"/>
            </a:pPr>
            <a:r>
              <a:rPr kumimoji="1" lang="en-US" altLang="en-US" sz="3600" b="1" u="sng">
                <a:solidFill>
                  <a:schemeClr val="tx1"/>
                </a:solidFill>
                <a:latin typeface="Arial" panose="020B0604020202020204" pitchFamily="34" charset="0"/>
                <a:ea typeface="ＭＳ Ｐゴシック" panose="020B0600070205080204" pitchFamily="34" charset="-128"/>
              </a:rPr>
              <a:t>Social media advertising</a:t>
            </a:r>
          </a:p>
          <a:p>
            <a:pPr eaLnBrk="1" hangingPunct="1">
              <a:spcBef>
                <a:spcPct val="20000"/>
              </a:spcBef>
              <a:buClrTx/>
              <a:buSzTx/>
              <a:buFontTx/>
              <a:buChar char="•"/>
            </a:pPr>
            <a:r>
              <a:rPr kumimoji="1" lang="en-US" altLang="en-US" sz="3600" b="1">
                <a:solidFill>
                  <a:schemeClr val="tx1"/>
                </a:solidFill>
                <a:latin typeface="Arial" panose="020B0604020202020204" pitchFamily="34" charset="0"/>
                <a:ea typeface="ＭＳ Ｐゴシック" panose="020B0600070205080204" pitchFamily="34" charset="-128"/>
              </a:rPr>
              <a:t>Health Care Provider Information</a:t>
            </a:r>
          </a:p>
          <a:p>
            <a:pPr eaLnBrk="1" hangingPunct="1">
              <a:spcBef>
                <a:spcPct val="20000"/>
              </a:spcBef>
              <a:buClrTx/>
              <a:buSzTx/>
              <a:buFontTx/>
              <a:buChar char="•"/>
            </a:pPr>
            <a:r>
              <a:rPr kumimoji="1" lang="en-US" altLang="en-US" sz="3600" b="1">
                <a:solidFill>
                  <a:schemeClr val="tx1"/>
                </a:solidFill>
                <a:latin typeface="Arial" panose="020B0604020202020204" pitchFamily="34" charset="0"/>
                <a:ea typeface="ＭＳ Ｐゴシック" panose="020B0600070205080204" pitchFamily="34" charset="-128"/>
              </a:rPr>
              <a:t>Mapping (“frequent transmitters”)</a:t>
            </a:r>
          </a:p>
          <a:p>
            <a:pPr eaLnBrk="1" hangingPunct="1">
              <a:spcBef>
                <a:spcPct val="20000"/>
              </a:spcBef>
              <a:buClrTx/>
              <a:buSzTx/>
              <a:buFontTx/>
              <a:buChar char="•"/>
            </a:pPr>
            <a:r>
              <a:rPr kumimoji="1" lang="en-US" altLang="en-US" sz="3600" b="1">
                <a:solidFill>
                  <a:schemeClr val="tx1"/>
                </a:solidFill>
                <a:latin typeface="Arial" panose="020B0604020202020204" pitchFamily="34" charset="0"/>
                <a:ea typeface="ＭＳ Ｐゴシック" panose="020B0600070205080204" pitchFamily="34" charset="-128"/>
              </a:rPr>
              <a:t>Contact Notification (anonymity)</a:t>
            </a:r>
          </a:p>
        </p:txBody>
      </p:sp>
      <p:sp>
        <p:nvSpPr>
          <p:cNvPr id="71684" name="Title 1">
            <a:extLst>
              <a:ext uri="{FF2B5EF4-FFF2-40B4-BE49-F238E27FC236}">
                <a16:creationId xmlns:a16="http://schemas.microsoft.com/office/drawing/2014/main" id="{0E3F3A63-ECD7-4BD8-B9A6-E71C24F8B477}"/>
              </a:ext>
            </a:extLst>
          </p:cNvPr>
          <p:cNvSpPr>
            <a:spLocks noGrp="1" noChangeArrowheads="1"/>
          </p:cNvSpPr>
          <p:nvPr>
            <p:ph type="title"/>
          </p:nvPr>
        </p:nvSpPr>
        <p:spPr>
          <a:xfrm>
            <a:off x="533400" y="355600"/>
            <a:ext cx="8596313" cy="1320800"/>
          </a:xfrm>
        </p:spPr>
        <p:txBody>
          <a:bodyPr/>
          <a:lstStyle/>
          <a:p>
            <a:pPr eaLnBrk="1" hangingPunct="1"/>
            <a:r>
              <a:rPr lang="en-US" altLang="en-US" sz="4000" b="1">
                <a:solidFill>
                  <a:srgbClr val="A2CC4A"/>
                </a:solidFill>
                <a:latin typeface="Arial" panose="020B0604020202020204" pitchFamily="34" charset="0"/>
                <a:ea typeface="ＭＳ Ｐゴシック" panose="020B0600070205080204" pitchFamily="34" charset="-128"/>
                <a:cs typeface="Arial" panose="020B0604020202020204" pitchFamily="34" charset="0"/>
              </a:rPr>
              <a:t>Outbreak Interventions</a:t>
            </a:r>
          </a:p>
        </p:txBody>
      </p:sp>
      <p:sp>
        <p:nvSpPr>
          <p:cNvPr id="7" name="Rectangle 5">
            <a:extLst>
              <a:ext uri="{FF2B5EF4-FFF2-40B4-BE49-F238E27FC236}">
                <a16:creationId xmlns:a16="http://schemas.microsoft.com/office/drawing/2014/main" id="{1E1D3A24-4C82-453B-8061-A595E4483A31}"/>
              </a:ext>
            </a:extLst>
          </p:cNvPr>
          <p:cNvSpPr>
            <a:spLocks noChangeArrowheads="1"/>
          </p:cNvSpPr>
          <p:nvPr/>
        </p:nvSpPr>
        <p:spPr bwMode="auto">
          <a:xfrm>
            <a:off x="1905000" y="1371600"/>
            <a:ext cx="8382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7200"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Tx/>
              <a:buChar char="•"/>
            </a:pPr>
            <a:r>
              <a:rPr kumimoji="1" lang="en-US" altLang="en-US" sz="3600" b="1">
                <a:solidFill>
                  <a:schemeClr val="tx1"/>
                </a:solidFill>
                <a:latin typeface="Arial" panose="020B0604020202020204" pitchFamily="34" charset="0"/>
                <a:ea typeface="ＭＳ Ｐゴシック" panose="020B0600070205080204" pitchFamily="34" charset="-128"/>
              </a:rPr>
              <a:t>Assertive Testing Strategy (SasP)</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7">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a:extLst>
              <a:ext uri="{FF2B5EF4-FFF2-40B4-BE49-F238E27FC236}">
                <a16:creationId xmlns:a16="http://schemas.microsoft.com/office/drawing/2014/main" id="{6D3D004C-19E4-4FD5-B1E0-5926AAF3EEDC}"/>
              </a:ext>
            </a:extLst>
          </p:cNvPr>
          <p:cNvSpPr txBox="1">
            <a:spLocks noChangeArrowheads="1"/>
          </p:cNvSpPr>
          <p:nvPr/>
        </p:nvSpPr>
        <p:spPr bwMode="auto">
          <a:xfrm>
            <a:off x="2971800" y="2514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auto" hangingPunct="1">
              <a:spcBef>
                <a:spcPct val="50000"/>
              </a:spcBef>
              <a:spcAft>
                <a:spcPts val="0"/>
              </a:spcAft>
              <a:defRPr/>
            </a:pPr>
            <a:endParaRPr lang="en-US">
              <a:latin typeface="Arial" charset="0"/>
            </a:endParaRPr>
          </a:p>
        </p:txBody>
      </p:sp>
      <p:sp>
        <p:nvSpPr>
          <p:cNvPr id="33797" name="Rectangle 5">
            <a:extLst>
              <a:ext uri="{FF2B5EF4-FFF2-40B4-BE49-F238E27FC236}">
                <a16:creationId xmlns:a16="http://schemas.microsoft.com/office/drawing/2014/main" id="{A3221952-7C58-4647-8FE6-6B6D36970A1E}"/>
              </a:ext>
            </a:extLst>
          </p:cNvPr>
          <p:cNvSpPr>
            <a:spLocks noChangeArrowheads="1"/>
          </p:cNvSpPr>
          <p:nvPr/>
        </p:nvSpPr>
        <p:spPr bwMode="auto">
          <a:xfrm>
            <a:off x="1524000" y="1371600"/>
            <a:ext cx="85344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7200"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Tx/>
              <a:buChar char="•"/>
            </a:pPr>
            <a:r>
              <a:rPr kumimoji="1" lang="en-US" altLang="en-US" sz="3200" b="1">
                <a:solidFill>
                  <a:schemeClr val="tx1"/>
                </a:solidFill>
                <a:latin typeface="Arial" panose="020B0604020202020204" pitchFamily="34" charset="0"/>
                <a:ea typeface="ＭＳ Ｐゴシック" panose="020B0600070205080204" pitchFamily="34" charset="-128"/>
              </a:rPr>
              <a:t>Offer q3mo syph testing to all previous syph cases (phone/text/email reminders)</a:t>
            </a:r>
          </a:p>
          <a:p>
            <a:pPr eaLnBrk="1" hangingPunct="1">
              <a:spcBef>
                <a:spcPct val="20000"/>
              </a:spcBef>
              <a:buClrTx/>
              <a:buSzTx/>
              <a:buFontTx/>
              <a:buChar char="•"/>
            </a:pPr>
            <a:r>
              <a:rPr kumimoji="1" lang="en-US" altLang="en-US" sz="3200" b="1">
                <a:solidFill>
                  <a:schemeClr val="tx1"/>
                </a:solidFill>
                <a:latin typeface="Arial" panose="020B0604020202020204" pitchFamily="34" charset="0"/>
                <a:ea typeface="ＭＳ Ｐゴシック" panose="020B0600070205080204" pitchFamily="34" charset="-128"/>
              </a:rPr>
              <a:t>Only 22% completed 3/6/9/12 mo testing</a:t>
            </a:r>
          </a:p>
          <a:p>
            <a:pPr eaLnBrk="1" hangingPunct="1">
              <a:spcBef>
                <a:spcPct val="20000"/>
              </a:spcBef>
              <a:buClrTx/>
              <a:buSzTx/>
              <a:buFontTx/>
              <a:buChar char="•"/>
            </a:pPr>
            <a:r>
              <a:rPr kumimoji="1" lang="en-US" altLang="en-US" sz="3200" b="1">
                <a:solidFill>
                  <a:schemeClr val="tx1"/>
                </a:solidFill>
                <a:latin typeface="Arial" panose="020B0604020202020204" pitchFamily="34" charset="0"/>
                <a:ea typeface="ＭＳ Ｐゴシック" panose="020B0600070205080204" pitchFamily="34" charset="-128"/>
              </a:rPr>
              <a:t>20 repeat syphilis infections detected (10% of all cases/12 mo; 2 new HIV)</a:t>
            </a:r>
          </a:p>
          <a:p>
            <a:pPr eaLnBrk="1" hangingPunct="1">
              <a:spcBef>
                <a:spcPct val="20000"/>
              </a:spcBef>
              <a:buClrTx/>
              <a:buSzTx/>
              <a:buFontTx/>
              <a:buChar char="•"/>
            </a:pPr>
            <a:r>
              <a:rPr kumimoji="1" lang="en-US" altLang="en-US" sz="3200" b="1">
                <a:solidFill>
                  <a:schemeClr val="tx1"/>
                </a:solidFill>
                <a:latin typeface="Arial" panose="020B0604020202020204" pitchFamily="34" charset="0"/>
                <a:ea typeface="ＭＳ Ｐゴシック" panose="020B0600070205080204" pitchFamily="34" charset="-128"/>
              </a:rPr>
              <a:t>Very positive PHN/client interaction</a:t>
            </a:r>
          </a:p>
          <a:p>
            <a:pPr eaLnBrk="1" hangingPunct="1">
              <a:spcBef>
                <a:spcPct val="20000"/>
              </a:spcBef>
              <a:buClrTx/>
              <a:buSzTx/>
              <a:buFontTx/>
              <a:buChar char="•"/>
            </a:pPr>
            <a:r>
              <a:rPr kumimoji="1" lang="en-US" altLang="en-US" sz="3200" b="1">
                <a:solidFill>
                  <a:schemeClr val="tx1"/>
                </a:solidFill>
                <a:latin typeface="Arial" panose="020B0604020202020204" pitchFamily="34" charset="0"/>
                <a:ea typeface="ＭＳ Ｐゴシック" panose="020B0600070205080204" pitchFamily="34" charset="-128"/>
              </a:rPr>
              <a:t>Future – focus on “core transmitting networks” = MSM/MSMW, &lt;35 yo, past Hx STBBI (HIV), low income</a:t>
            </a:r>
          </a:p>
        </p:txBody>
      </p:sp>
      <p:sp>
        <p:nvSpPr>
          <p:cNvPr id="73732" name="Title 1">
            <a:extLst>
              <a:ext uri="{FF2B5EF4-FFF2-40B4-BE49-F238E27FC236}">
                <a16:creationId xmlns:a16="http://schemas.microsoft.com/office/drawing/2014/main" id="{0038C014-09B6-4A0F-97A4-2604E8C767A3}"/>
              </a:ext>
            </a:extLst>
          </p:cNvPr>
          <p:cNvSpPr>
            <a:spLocks noGrp="1" noChangeArrowheads="1"/>
          </p:cNvSpPr>
          <p:nvPr>
            <p:ph type="title"/>
          </p:nvPr>
        </p:nvSpPr>
        <p:spPr>
          <a:xfrm>
            <a:off x="1905000" y="457200"/>
            <a:ext cx="7772400" cy="1143000"/>
          </a:xfrm>
        </p:spPr>
        <p:txBody>
          <a:bodyPr/>
          <a:lstStyle/>
          <a:p>
            <a:pPr eaLnBrk="1" hangingPunct="1"/>
            <a:r>
              <a:rPr lang="en-US" altLang="en-US" sz="4000" b="1">
                <a:solidFill>
                  <a:srgbClr val="A2CC4A"/>
                </a:solidFill>
                <a:latin typeface="Arial" panose="020B0604020202020204" pitchFamily="34" charset="0"/>
              </a:rPr>
              <a:t>Assertive Testing Strategy</a:t>
            </a:r>
            <a:endParaRPr lang="en-US" altLang="en-US" sz="4000" b="1">
              <a:solidFill>
                <a:srgbClr val="A2CC4A"/>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73733" name="Rectangle 5">
            <a:extLst>
              <a:ext uri="{FF2B5EF4-FFF2-40B4-BE49-F238E27FC236}">
                <a16:creationId xmlns:a16="http://schemas.microsoft.com/office/drawing/2014/main" id="{C3EDA9DB-45A7-4215-A3C0-4C2EB3FFF960}"/>
              </a:ext>
            </a:extLst>
          </p:cNvPr>
          <p:cNvSpPr>
            <a:spLocks noChangeArrowheads="1"/>
          </p:cNvSpPr>
          <p:nvPr/>
        </p:nvSpPr>
        <p:spPr bwMode="auto">
          <a:xfrm>
            <a:off x="1905000" y="1676400"/>
            <a:ext cx="8382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57200" indent="-4572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Tx/>
              <a:buChar char="•"/>
            </a:pPr>
            <a:endParaRPr kumimoji="1" lang="en-US" altLang="en-US" sz="3600" b="1">
              <a:solidFill>
                <a:schemeClr val="tx1"/>
              </a:solidFill>
              <a:latin typeface="Arial" panose="020B0604020202020204" pitchFamily="34" charset="0"/>
              <a:ea typeface="ＭＳ Ｐゴシック" panose="020B0600070205080204" pitchFamily="34"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a:extLst>
              <a:ext uri="{FF2B5EF4-FFF2-40B4-BE49-F238E27FC236}">
                <a16:creationId xmlns:a16="http://schemas.microsoft.com/office/drawing/2014/main" id="{10841C8B-C7B9-4EEF-8B20-EDBDDC64FE1E}"/>
              </a:ext>
            </a:extLst>
          </p:cNvPr>
          <p:cNvSpPr>
            <a:spLocks noChangeArrowheads="1"/>
          </p:cNvSpPr>
          <p:nvPr/>
        </p:nvSpPr>
        <p:spPr bwMode="auto">
          <a:xfrm>
            <a:off x="10096500" y="6350000"/>
            <a:ext cx="4762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900">
                <a:solidFill>
                  <a:srgbClr val="999999"/>
                </a:solidFill>
                <a:latin typeface="Calibri" panose="020F0502020204030204" pitchFamily="34" charset="0"/>
                <a:ea typeface="ＭＳ Ｐゴシック" panose="020B0600070205080204" pitchFamily="34" charset="-128"/>
              </a:rPr>
              <a:t>2</a:t>
            </a:r>
          </a:p>
        </p:txBody>
      </p:sp>
      <p:pic>
        <p:nvPicPr>
          <p:cNvPr id="75779" name="Picture 7" descr="Cover">
            <a:extLst>
              <a:ext uri="{FF2B5EF4-FFF2-40B4-BE49-F238E27FC236}">
                <a16:creationId xmlns:a16="http://schemas.microsoft.com/office/drawing/2014/main" id="{56FF7DE4-093D-4DE4-B511-F9E4A680A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675" y="1371600"/>
            <a:ext cx="4699000" cy="339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5780" name="Rectangle 9">
            <a:extLst>
              <a:ext uri="{FF2B5EF4-FFF2-40B4-BE49-F238E27FC236}">
                <a16:creationId xmlns:a16="http://schemas.microsoft.com/office/drawing/2014/main" id="{EBB541AA-96D2-4020-BA6E-3D120651F4E4}"/>
              </a:ext>
            </a:extLst>
          </p:cNvPr>
          <p:cNvSpPr>
            <a:spLocks noChangeArrowheads="1"/>
          </p:cNvSpPr>
          <p:nvPr/>
        </p:nvSpPr>
        <p:spPr bwMode="auto">
          <a:xfrm>
            <a:off x="1447800" y="484188"/>
            <a:ext cx="82867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000" b="1">
                <a:solidFill>
                  <a:schemeClr val="tx1"/>
                </a:solidFill>
                <a:latin typeface="Arial" panose="020B0604020202020204" pitchFamily="34" charset="0"/>
                <a:ea typeface="ＭＳ Ｐゴシック" panose="020B0600070205080204" pitchFamily="34" charset="-128"/>
                <a:cs typeface="Arial" panose="020B0604020202020204" pitchFamily="34" charset="0"/>
              </a:rPr>
              <a:t>Frequent Testing of Highly Sexually Active Gay Men is Required to Control Syphilis</a:t>
            </a:r>
            <a:r>
              <a:rPr lang="en-US" altLang="en-US" sz="2000">
                <a:solidFill>
                  <a:schemeClr val="tx1"/>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1600">
                <a:solidFill>
                  <a:schemeClr val="tx1"/>
                </a:solidFill>
                <a:latin typeface="Arial" panose="020B0604020202020204" pitchFamily="34" charset="0"/>
                <a:ea typeface="ＭＳ Ｐゴシック" panose="020B0600070205080204" pitchFamily="34" charset="-128"/>
                <a:cs typeface="Arial" panose="020B0604020202020204" pitchFamily="34" charset="0"/>
              </a:rPr>
              <a:t>(Sexually Transmitted Diseases. 2010;37(5):298-305)</a:t>
            </a:r>
          </a:p>
        </p:txBody>
      </p:sp>
      <p:sp>
        <p:nvSpPr>
          <p:cNvPr id="75781" name="Rectangle 10">
            <a:extLst>
              <a:ext uri="{FF2B5EF4-FFF2-40B4-BE49-F238E27FC236}">
                <a16:creationId xmlns:a16="http://schemas.microsoft.com/office/drawing/2014/main" id="{A8CECE4D-8A41-42F9-88A8-16AD3AE8ABD6}"/>
              </a:ext>
            </a:extLst>
          </p:cNvPr>
          <p:cNvSpPr>
            <a:spLocks noChangeArrowheads="1"/>
          </p:cNvSpPr>
          <p:nvPr/>
        </p:nvSpPr>
        <p:spPr bwMode="auto">
          <a:xfrm>
            <a:off x="1463675" y="5119688"/>
            <a:ext cx="4616450"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1200">
                <a:solidFill>
                  <a:schemeClr val="tx1"/>
                </a:solidFill>
                <a:latin typeface="Arial" panose="020B0604020202020204" pitchFamily="34" charset="0"/>
                <a:ea typeface="ＭＳ Ｐゴシック" panose="020B0600070205080204" pitchFamily="34" charset="-128"/>
                <a:cs typeface="Arial" panose="020B0604020202020204" pitchFamily="34" charset="0"/>
              </a:rPr>
              <a:t>Figure 1.  The impact of increasing testing coverage to 100% over 10 years on (A) syphilis prevalence, and (B) annual syphilis diagnoses. The impact of increasing testing frequency over 10 years on (C) syphilis prevalence and (D) annual syphilis diagnoses.</a:t>
            </a:r>
          </a:p>
        </p:txBody>
      </p:sp>
      <p:pic>
        <p:nvPicPr>
          <p:cNvPr id="75782" name="Picture 7" descr="Cover">
            <a:extLst>
              <a:ext uri="{FF2B5EF4-FFF2-40B4-BE49-F238E27FC236}">
                <a16:creationId xmlns:a16="http://schemas.microsoft.com/office/drawing/2014/main" id="{60F4A7BD-5D5A-455F-B1E8-AA20F8F25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9463" y="1381125"/>
            <a:ext cx="3095625" cy="4449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5783" name="Rectangle 10">
            <a:extLst>
              <a:ext uri="{FF2B5EF4-FFF2-40B4-BE49-F238E27FC236}">
                <a16:creationId xmlns:a16="http://schemas.microsoft.com/office/drawing/2014/main" id="{4544E22D-D313-4284-9434-464B0F4922A3}"/>
              </a:ext>
            </a:extLst>
          </p:cNvPr>
          <p:cNvSpPr>
            <a:spLocks noChangeArrowheads="1"/>
          </p:cNvSpPr>
          <p:nvPr/>
        </p:nvSpPr>
        <p:spPr bwMode="auto">
          <a:xfrm>
            <a:off x="6781800" y="5957888"/>
            <a:ext cx="379095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1200">
                <a:solidFill>
                  <a:schemeClr val="tx1"/>
                </a:solidFill>
                <a:latin typeface="Arial" panose="020B0604020202020204" pitchFamily="34" charset="0"/>
                <a:ea typeface="ＭＳ Ｐゴシック" panose="020B0600070205080204" pitchFamily="34" charset="-128"/>
                <a:cs typeface="Arial" panose="020B0604020202020204" pitchFamily="34" charset="0"/>
              </a:rPr>
              <a:t>Figure 2.  Change in syphilis prevalence due to (A) contact tracing and treatment. B, Syphilis prevalence for the entire gay male population after increasing the testing frequency in particular population groups.</a:t>
            </a:r>
            <a:endParaRPr lang="en-US" altLang="en-US" sz="900">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923A267C-65C9-47AD-9EAE-E9194D45E95C}"/>
              </a:ext>
            </a:extLst>
          </p:cNvPr>
          <p:cNvSpPr>
            <a:spLocks noGrp="1" noChangeArrowheads="1"/>
          </p:cNvSpPr>
          <p:nvPr>
            <p:ph type="title"/>
          </p:nvPr>
        </p:nvSpPr>
        <p:spPr/>
        <p:txBody>
          <a:bodyPr/>
          <a:lstStyle/>
          <a:p>
            <a:pPr eaLnBrk="1" hangingPunct="1"/>
            <a:r>
              <a:rPr lang="en-CA" altLang="en-US" sz="4000">
                <a:latin typeface="Arial" panose="020B0604020202020204" pitchFamily="34" charset="0"/>
                <a:cs typeface="Arial" panose="020B0604020202020204" pitchFamily="34" charset="0"/>
              </a:rPr>
              <a:t>IP&amp;C Considerations</a:t>
            </a:r>
          </a:p>
        </p:txBody>
      </p:sp>
      <p:sp>
        <p:nvSpPr>
          <p:cNvPr id="76803" name="Content Placeholder 2">
            <a:extLst>
              <a:ext uri="{FF2B5EF4-FFF2-40B4-BE49-F238E27FC236}">
                <a16:creationId xmlns:a16="http://schemas.microsoft.com/office/drawing/2014/main" id="{6CF53BFC-E87C-46BE-BC09-420B96661DDD}"/>
              </a:ext>
            </a:extLst>
          </p:cNvPr>
          <p:cNvSpPr>
            <a:spLocks noGrp="1" noChangeArrowheads="1"/>
          </p:cNvSpPr>
          <p:nvPr>
            <p:ph idx="1"/>
          </p:nvPr>
        </p:nvSpPr>
        <p:spPr>
          <a:xfrm>
            <a:off x="677863" y="1487488"/>
            <a:ext cx="9990137" cy="3770312"/>
          </a:xfrm>
        </p:spPr>
        <p:txBody>
          <a:bodyPr/>
          <a:lstStyle/>
          <a:p>
            <a:pPr eaLnBrk="1" hangingPunct="1"/>
            <a:r>
              <a:rPr lang="en-CA" altLang="en-US" sz="2800"/>
              <a:t>Modes of syphilis transmission:</a:t>
            </a:r>
          </a:p>
          <a:p>
            <a:pPr lvl="1" eaLnBrk="1" hangingPunct="1"/>
            <a:r>
              <a:rPr lang="en-CA" altLang="en-US" sz="2800"/>
              <a:t>Sexual (Most common) with a 9-64% risk of transmission</a:t>
            </a:r>
            <a:r>
              <a:rPr lang="en-CA" altLang="en-US" sz="2800" baseline="30000"/>
              <a:t>1</a:t>
            </a:r>
          </a:p>
          <a:p>
            <a:pPr lvl="1" eaLnBrk="1" hangingPunct="1"/>
            <a:r>
              <a:rPr lang="en-CA" altLang="en-US" sz="2800"/>
              <a:t>Congenital – in utero or during passage in birth canal (less common)</a:t>
            </a:r>
          </a:p>
          <a:p>
            <a:pPr lvl="1" eaLnBrk="1" hangingPunct="1"/>
            <a:r>
              <a:rPr lang="en-CA" altLang="en-US" sz="2800"/>
              <a:t>Blood products</a:t>
            </a:r>
            <a:r>
              <a:rPr lang="en-CA" altLang="en-US" sz="2800" baseline="30000"/>
              <a:t>5</a:t>
            </a:r>
            <a:r>
              <a:rPr lang="en-CA" altLang="en-US" sz="2800"/>
              <a:t> and organ donation (rare)</a:t>
            </a:r>
          </a:p>
          <a:p>
            <a:pPr lvl="1" eaLnBrk="1" hangingPunct="1"/>
            <a:r>
              <a:rPr lang="en-CA" altLang="en-US" sz="2800"/>
              <a:t>Occupational</a:t>
            </a:r>
            <a:r>
              <a:rPr lang="en-CA" altLang="en-US" sz="2800" baseline="30000"/>
              <a:t>2-4</a:t>
            </a:r>
            <a:r>
              <a:rPr lang="en-CA" altLang="en-US" sz="2800"/>
              <a:t> and other exposures (rare)</a:t>
            </a:r>
          </a:p>
          <a:p>
            <a:pPr eaLnBrk="1" hangingPunct="1"/>
            <a:endParaRPr lang="en-CA" altLang="en-US"/>
          </a:p>
          <a:p>
            <a:pPr lvl="1" eaLnBrk="1" hangingPunct="1"/>
            <a:endParaRPr lang="en-CA" altLang="en-US"/>
          </a:p>
        </p:txBody>
      </p:sp>
      <p:sp>
        <p:nvSpPr>
          <p:cNvPr id="76804" name="TextBox 1">
            <a:extLst>
              <a:ext uri="{FF2B5EF4-FFF2-40B4-BE49-F238E27FC236}">
                <a16:creationId xmlns:a16="http://schemas.microsoft.com/office/drawing/2014/main" id="{C62C72D7-E9AC-4615-A8E8-86135BEB5F1D}"/>
              </a:ext>
            </a:extLst>
          </p:cNvPr>
          <p:cNvSpPr txBox="1">
            <a:spLocks noChangeArrowheads="1"/>
          </p:cNvSpPr>
          <p:nvPr/>
        </p:nvSpPr>
        <p:spPr bwMode="auto">
          <a:xfrm>
            <a:off x="-15875" y="5380038"/>
            <a:ext cx="12192000" cy="1477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buFontTx/>
              <a:buAutoNum type="arabicPeriod"/>
            </a:pPr>
            <a:r>
              <a:rPr lang="en-CA" altLang="en-US">
                <a:hlinkClick r:id="rId2"/>
              </a:rPr>
              <a:t>https://www.ncbi.nlm.nih.gov/pubmed/9101629</a:t>
            </a:r>
            <a:r>
              <a:rPr lang="en-CA" altLang="en-US"/>
              <a:t>  (1997)</a:t>
            </a:r>
          </a:p>
          <a:p>
            <a:pPr>
              <a:buFontTx/>
              <a:buAutoNum type="arabicPeriod"/>
            </a:pPr>
            <a:r>
              <a:rPr lang="en-CA" altLang="en-US">
                <a:hlinkClick r:id="rId3"/>
              </a:rPr>
              <a:t>https://www.ncbi.nlm.nih.gov/pubmed/22431685</a:t>
            </a:r>
            <a:r>
              <a:rPr lang="en-CA" altLang="en-US"/>
              <a:t>  (2012 - scalpel)</a:t>
            </a:r>
          </a:p>
          <a:p>
            <a:pPr>
              <a:buFontTx/>
              <a:buAutoNum type="arabicPeriod"/>
            </a:pPr>
            <a:r>
              <a:rPr lang="en-CA" altLang="en-US">
                <a:hlinkClick r:id="rId4"/>
              </a:rPr>
              <a:t>https://www.ncbi.nlm.nih.gov/pubmed/8215748</a:t>
            </a:r>
            <a:r>
              <a:rPr lang="en-CA" altLang="en-US"/>
              <a:t> (1993)</a:t>
            </a:r>
          </a:p>
          <a:p>
            <a:pPr>
              <a:buFontTx/>
              <a:buAutoNum type="arabicPeriod"/>
            </a:pPr>
            <a:r>
              <a:rPr lang="en-CA" altLang="en-US">
                <a:hlinkClick r:id="rId5"/>
              </a:rPr>
              <a:t>https://www.ncbi.nlm.nih.gov/pubmed/12978898</a:t>
            </a:r>
            <a:r>
              <a:rPr lang="en-CA" altLang="en-US"/>
              <a:t> (1952) </a:t>
            </a:r>
          </a:p>
          <a:p>
            <a:pPr>
              <a:buFontTx/>
              <a:buAutoNum type="arabicPeriod"/>
            </a:pPr>
            <a:r>
              <a:rPr lang="en-CA" altLang="en-US">
                <a:hlinkClick r:id="rId6"/>
              </a:rPr>
              <a:t>https://www.ncbi.nlm.nih.gov/pubmed/20738828</a:t>
            </a:r>
            <a:r>
              <a:rPr lang="en-CA" altLang="en-US"/>
              <a:t>  (2010)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87F5C2A4-FB81-4037-AE04-BD9D104C9DAE}"/>
              </a:ext>
            </a:extLst>
          </p:cNvPr>
          <p:cNvPicPr>
            <a:picLocks noChangeAspect="1" noChangeArrowheads="1"/>
          </p:cNvPicPr>
          <p:nvPr/>
        </p:nvPicPr>
        <p:blipFill>
          <a:blip r:embed="rId3"/>
          <a:srcRect/>
          <a:stretch>
            <a:fillRect/>
          </a:stretch>
        </p:blipFill>
        <p:spPr bwMode="auto">
          <a:xfrm>
            <a:off x="5467350" y="3505200"/>
            <a:ext cx="512445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9699" name="Text Box 4">
            <a:extLst>
              <a:ext uri="{FF2B5EF4-FFF2-40B4-BE49-F238E27FC236}">
                <a16:creationId xmlns:a16="http://schemas.microsoft.com/office/drawing/2014/main" id="{56ADEA7C-5D12-4E3F-83BD-79CE7437FB01}"/>
              </a:ext>
            </a:extLst>
          </p:cNvPr>
          <p:cNvSpPr txBox="1">
            <a:spLocks noChangeArrowheads="1"/>
          </p:cNvSpPr>
          <p:nvPr/>
        </p:nvSpPr>
        <p:spPr bwMode="auto">
          <a:xfrm>
            <a:off x="2819400" y="685800"/>
            <a:ext cx="762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ct val="50000"/>
              </a:spcBef>
              <a:spcAft>
                <a:spcPts val="0"/>
              </a:spcAft>
              <a:defRPr/>
            </a:pPr>
            <a:r>
              <a:rPr lang="en-US" sz="4000" b="1" dirty="0">
                <a:solidFill>
                  <a:srgbClr val="A2CC4A"/>
                </a:solidFill>
                <a:latin typeface="Arial" charset="0"/>
              </a:rPr>
              <a:t>Background - Canada</a:t>
            </a:r>
          </a:p>
        </p:txBody>
      </p:sp>
      <p:sp>
        <p:nvSpPr>
          <p:cNvPr id="12292" name="Rectangle 5">
            <a:extLst>
              <a:ext uri="{FF2B5EF4-FFF2-40B4-BE49-F238E27FC236}">
                <a16:creationId xmlns:a16="http://schemas.microsoft.com/office/drawing/2014/main" id="{D258EA9E-4ACB-49ED-A3FD-EEA158BE39C7}"/>
              </a:ext>
            </a:extLst>
          </p:cNvPr>
          <p:cNvSpPr>
            <a:spLocks noChangeArrowheads="1"/>
          </p:cNvSpPr>
          <p:nvPr/>
        </p:nvSpPr>
        <p:spPr bwMode="auto">
          <a:xfrm>
            <a:off x="1981200" y="1676400"/>
            <a:ext cx="81788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Tx/>
              <a:buChar char="•"/>
            </a:pPr>
            <a:r>
              <a:rPr kumimoji="1" lang="en-US" altLang="en-US" sz="2800" b="1">
                <a:solidFill>
                  <a:schemeClr val="tx1"/>
                </a:solidFill>
                <a:latin typeface="Arial" panose="020B0604020202020204" pitchFamily="34" charset="0"/>
                <a:ea typeface="ＭＳ Ｐゴシック" panose="020B0600070205080204" pitchFamily="34" charset="-128"/>
              </a:rPr>
              <a:t>Since 2000, there have been outbreaks of infectious syphilis reported in Vancouver, Calgary, Edmonton, Toronto, Ottawa, Montreal, Halifax …</a:t>
            </a:r>
            <a:endParaRPr kumimoji="1" lang="en-US" altLang="en-US" sz="2400" b="1">
              <a:solidFill>
                <a:schemeClr val="tx1"/>
              </a:solidFill>
              <a:latin typeface="Arial" panose="020B0604020202020204" pitchFamily="34" charset="0"/>
              <a:ea typeface="ＭＳ Ｐゴシック" panose="020B0600070205080204" pitchFamily="34" charset="-128"/>
            </a:endParaRPr>
          </a:p>
          <a:p>
            <a:pPr eaLnBrk="1" hangingPunct="1">
              <a:spcBef>
                <a:spcPct val="20000"/>
              </a:spcBef>
              <a:buClrTx/>
              <a:buSzTx/>
              <a:buFontTx/>
              <a:buChar char="•"/>
            </a:pPr>
            <a:endParaRPr kumimoji="1" lang="en-US" altLang="en-US" sz="1400" b="1">
              <a:solidFill>
                <a:schemeClr val="tx1"/>
              </a:solidFill>
              <a:latin typeface="Arial" panose="020B0604020202020204" pitchFamily="34" charset="0"/>
              <a:ea typeface="ＭＳ Ｐゴシック" panose="020B0600070205080204" pitchFamily="34" charset="-128"/>
            </a:endParaRPr>
          </a:p>
          <a:p>
            <a:pPr eaLnBrk="1" hangingPunct="1">
              <a:spcBef>
                <a:spcPct val="20000"/>
              </a:spcBef>
              <a:buClrTx/>
              <a:buSzTx/>
              <a:buFontTx/>
              <a:buChar char="•"/>
            </a:pPr>
            <a:r>
              <a:rPr kumimoji="1" lang="en-US" altLang="en-US" sz="2000" b="1">
                <a:solidFill>
                  <a:schemeClr val="tx1"/>
                </a:solidFill>
                <a:latin typeface="Arial" panose="020B0604020202020204" pitchFamily="34" charset="0"/>
                <a:ea typeface="ＭＳ Ｐゴシック" panose="020B0600070205080204" pitchFamily="34" charset="-128"/>
              </a:rPr>
              <a:t>Vancouver - MSM</a:t>
            </a:r>
          </a:p>
          <a:p>
            <a:pPr eaLnBrk="1" hangingPunct="1">
              <a:spcBef>
                <a:spcPct val="20000"/>
              </a:spcBef>
              <a:buClrTx/>
              <a:buSzTx/>
              <a:buFontTx/>
              <a:buChar char="•"/>
            </a:pPr>
            <a:r>
              <a:rPr kumimoji="1" lang="en-US" altLang="en-US" sz="2000" b="1">
                <a:solidFill>
                  <a:schemeClr val="tx1"/>
                </a:solidFill>
                <a:latin typeface="Arial" panose="020B0604020202020204" pitchFamily="34" charset="0"/>
                <a:ea typeface="ＭＳ Ｐゴシック" panose="020B0600070205080204" pitchFamily="34" charset="-128"/>
              </a:rPr>
              <a:t>Calgary - MSM/Hetero</a:t>
            </a:r>
          </a:p>
          <a:p>
            <a:pPr eaLnBrk="1" hangingPunct="1">
              <a:spcBef>
                <a:spcPct val="20000"/>
              </a:spcBef>
              <a:buClrTx/>
              <a:buSzTx/>
              <a:buFontTx/>
              <a:buChar char="•"/>
            </a:pPr>
            <a:r>
              <a:rPr kumimoji="1" lang="en-US" altLang="en-US" sz="2000" b="1">
                <a:solidFill>
                  <a:schemeClr val="tx1"/>
                </a:solidFill>
                <a:latin typeface="Arial" panose="020B0604020202020204" pitchFamily="34" charset="0"/>
                <a:ea typeface="ＭＳ Ｐゴシック" panose="020B0600070205080204" pitchFamily="34" charset="-128"/>
              </a:rPr>
              <a:t>Edmonton – MSM/Hetero</a:t>
            </a:r>
          </a:p>
          <a:p>
            <a:pPr eaLnBrk="1" hangingPunct="1">
              <a:spcBef>
                <a:spcPct val="20000"/>
              </a:spcBef>
              <a:buClrTx/>
              <a:buSzTx/>
              <a:buFontTx/>
              <a:buChar char="•"/>
            </a:pPr>
            <a:r>
              <a:rPr kumimoji="1" lang="en-US" altLang="en-US" sz="2000" b="1">
                <a:solidFill>
                  <a:schemeClr val="tx1"/>
                </a:solidFill>
                <a:latin typeface="Arial" panose="020B0604020202020204" pitchFamily="34" charset="0"/>
                <a:ea typeface="ＭＳ Ｐゴシック" panose="020B0600070205080204" pitchFamily="34" charset="-128"/>
              </a:rPr>
              <a:t>Toronto - MSM</a:t>
            </a:r>
          </a:p>
          <a:p>
            <a:pPr eaLnBrk="1" hangingPunct="1">
              <a:spcBef>
                <a:spcPct val="20000"/>
              </a:spcBef>
              <a:buClrTx/>
              <a:buSzTx/>
              <a:buFontTx/>
              <a:buChar char="•"/>
            </a:pPr>
            <a:r>
              <a:rPr kumimoji="1" lang="en-US" altLang="en-US" sz="2000" b="1">
                <a:solidFill>
                  <a:schemeClr val="tx1"/>
                </a:solidFill>
                <a:latin typeface="Arial" panose="020B0604020202020204" pitchFamily="34" charset="0"/>
                <a:ea typeface="ＭＳ Ｐゴシック" panose="020B0600070205080204" pitchFamily="34" charset="-128"/>
              </a:rPr>
              <a:t>Ottawa - MSM</a:t>
            </a:r>
          </a:p>
          <a:p>
            <a:pPr eaLnBrk="1" hangingPunct="1">
              <a:spcBef>
                <a:spcPct val="20000"/>
              </a:spcBef>
              <a:buClrTx/>
              <a:buSzTx/>
              <a:buFontTx/>
              <a:buChar char="•"/>
            </a:pPr>
            <a:r>
              <a:rPr kumimoji="1" lang="en-US" altLang="en-US" sz="2000" b="1">
                <a:solidFill>
                  <a:schemeClr val="tx1"/>
                </a:solidFill>
                <a:latin typeface="Arial" panose="020B0604020202020204" pitchFamily="34" charset="0"/>
                <a:ea typeface="ＭＳ Ｐゴシック" panose="020B0600070205080204" pitchFamily="34" charset="-128"/>
              </a:rPr>
              <a:t>Montreal - MSM</a:t>
            </a:r>
          </a:p>
          <a:p>
            <a:pPr eaLnBrk="1" hangingPunct="1">
              <a:spcBef>
                <a:spcPct val="20000"/>
              </a:spcBef>
              <a:buClrTx/>
              <a:buSzTx/>
              <a:buFontTx/>
              <a:buChar char="•"/>
            </a:pPr>
            <a:r>
              <a:rPr kumimoji="1" lang="en-US" altLang="en-US" sz="2000" b="1">
                <a:solidFill>
                  <a:schemeClr val="tx1"/>
                </a:solidFill>
                <a:latin typeface="Arial" panose="020B0604020202020204" pitchFamily="34" charset="0"/>
                <a:ea typeface="ＭＳ Ｐゴシック" panose="020B0600070205080204" pitchFamily="34" charset="-128"/>
              </a:rPr>
              <a:t>Halifax - MSM</a:t>
            </a:r>
            <a:endParaRPr kumimoji="1" lang="en-US" altLang="en-US" sz="2400" b="1">
              <a:solidFill>
                <a:schemeClr val="tx1"/>
              </a:solidFill>
              <a:latin typeface="Arial" panose="020B0604020202020204" pitchFamily="34" charset="0"/>
              <a:ea typeface="ＭＳ Ｐゴシック" panose="020B0600070205080204" pitchFamily="34" charset="-128"/>
            </a:endParaRPr>
          </a:p>
        </p:txBody>
      </p:sp>
      <p:pic>
        <p:nvPicPr>
          <p:cNvPr id="5" name="Picture 4" descr="Syphilis rates canada.png">
            <a:extLst>
              <a:ext uri="{FF2B5EF4-FFF2-40B4-BE49-F238E27FC236}">
                <a16:creationId xmlns:a16="http://schemas.microsoft.com/office/drawing/2014/main" id="{317B5FEA-078D-4EB5-897D-05ACDBD331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657600"/>
            <a:ext cx="4876800"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E8CEE731-5C44-45B6-B0DE-882ABFCFFF80}"/>
              </a:ext>
            </a:extLst>
          </p:cNvPr>
          <p:cNvSpPr>
            <a:spLocks noGrp="1" noChangeArrowheads="1"/>
          </p:cNvSpPr>
          <p:nvPr>
            <p:ph type="title"/>
          </p:nvPr>
        </p:nvSpPr>
        <p:spPr>
          <a:xfrm>
            <a:off x="677863" y="304800"/>
            <a:ext cx="8596312" cy="895350"/>
          </a:xfrm>
        </p:spPr>
        <p:txBody>
          <a:bodyPr/>
          <a:lstStyle/>
          <a:p>
            <a:pPr eaLnBrk="1" hangingPunct="1"/>
            <a:r>
              <a:rPr lang="en-CA" altLang="en-US" sz="4000">
                <a:latin typeface="Arial" panose="020B0604020202020204" pitchFamily="34" charset="0"/>
                <a:cs typeface="Arial" panose="020B0604020202020204" pitchFamily="34" charset="0"/>
              </a:rPr>
              <a:t>IP&amp;C Considerations</a:t>
            </a:r>
          </a:p>
        </p:txBody>
      </p:sp>
      <p:sp>
        <p:nvSpPr>
          <p:cNvPr id="77827" name="Content Placeholder 2">
            <a:extLst>
              <a:ext uri="{FF2B5EF4-FFF2-40B4-BE49-F238E27FC236}">
                <a16:creationId xmlns:a16="http://schemas.microsoft.com/office/drawing/2014/main" id="{8292DCCE-FB26-4BF0-B8AD-2F89AF81885A}"/>
              </a:ext>
            </a:extLst>
          </p:cNvPr>
          <p:cNvSpPr>
            <a:spLocks noGrp="1" noChangeArrowheads="1"/>
          </p:cNvSpPr>
          <p:nvPr>
            <p:ph idx="1"/>
          </p:nvPr>
        </p:nvSpPr>
        <p:spPr>
          <a:xfrm>
            <a:off x="677863" y="1227138"/>
            <a:ext cx="9913937" cy="4868862"/>
          </a:xfrm>
        </p:spPr>
        <p:txBody>
          <a:bodyPr/>
          <a:lstStyle/>
          <a:p>
            <a:pPr eaLnBrk="1" hangingPunct="1"/>
            <a:r>
              <a:rPr lang="en-CA" altLang="en-US" sz="2800"/>
              <a:t>Policy to have all higher risk pregnancies tested twice and a post-natal test</a:t>
            </a:r>
          </a:p>
          <a:p>
            <a:pPr eaLnBrk="1" hangingPunct="1"/>
            <a:r>
              <a:rPr lang="en-CA" altLang="en-US" sz="2800"/>
              <a:t>Direct contact with infected products – blood (rare), fetal materials, uterine secretions</a:t>
            </a:r>
          </a:p>
          <a:p>
            <a:pPr eaLnBrk="1" hangingPunct="1"/>
            <a:r>
              <a:rPr lang="en-CA" altLang="en-US" sz="2800"/>
              <a:t>Based on procedural risks – delivery (splash) vs elective surgery vs POCT (touch)</a:t>
            </a:r>
          </a:p>
          <a:p>
            <a:pPr eaLnBrk="1" hangingPunct="1"/>
            <a:r>
              <a:rPr lang="en-CA" altLang="en-US" sz="2800"/>
              <a:t>Standard precautions – confirmed infected fetal materials</a:t>
            </a:r>
          </a:p>
          <a:p>
            <a:pPr eaLnBrk="1" hangingPunct="1"/>
            <a:r>
              <a:rPr lang="en-CA" altLang="en-US" sz="2800"/>
              <a:t>Splash shield if risk of exposure to face/eyes – delivery</a:t>
            </a:r>
          </a:p>
          <a:p>
            <a:pPr eaLnBrk="1" hangingPunct="1"/>
            <a:r>
              <a:rPr lang="en-CA" altLang="en-US" sz="2800"/>
              <a:t>What is the true risk?</a:t>
            </a:r>
          </a:p>
          <a:p>
            <a:pPr eaLnBrk="1" hangingPunct="1"/>
            <a:endParaRPr lang="en-CA" altLang="en-US"/>
          </a:p>
          <a:p>
            <a:pPr eaLnBrk="1" hangingPunct="1"/>
            <a:endParaRPr lang="en-CA" altLang="en-US"/>
          </a:p>
        </p:txBody>
      </p:sp>
      <p:sp>
        <p:nvSpPr>
          <p:cNvPr id="77828" name="TextBox 1">
            <a:extLst>
              <a:ext uri="{FF2B5EF4-FFF2-40B4-BE49-F238E27FC236}">
                <a16:creationId xmlns:a16="http://schemas.microsoft.com/office/drawing/2014/main" id="{2503AD0A-FAF5-417F-95EF-3AF1BA3D6869}"/>
              </a:ext>
            </a:extLst>
          </p:cNvPr>
          <p:cNvSpPr txBox="1">
            <a:spLocks noChangeArrowheads="1"/>
          </p:cNvSpPr>
          <p:nvPr/>
        </p:nvSpPr>
        <p:spPr bwMode="auto">
          <a:xfrm>
            <a:off x="0" y="6488113"/>
            <a:ext cx="121920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CA" altLang="en-US"/>
              <a:t>Stoltey JE, Cohen SE. Syphilis transmission: a review of the current evidence. </a:t>
            </a:r>
            <a:r>
              <a:rPr lang="en-CA" altLang="en-US" i="1"/>
              <a:t>Sex Health</a:t>
            </a:r>
            <a:r>
              <a:rPr lang="en-CA" altLang="en-US"/>
              <a:t>. 2015;12(2):103-9.</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3313C76-2273-4626-87D2-436EE9608F6C}"/>
              </a:ext>
            </a:extLst>
          </p:cNvPr>
          <p:cNvGraphicFramePr>
            <a:graphicFrameLocks noGrp="1"/>
          </p:cNvGraphicFramePr>
          <p:nvPr/>
        </p:nvGraphicFramePr>
        <p:xfrm>
          <a:off x="847725" y="1231900"/>
          <a:ext cx="10361613" cy="3830638"/>
        </p:xfrm>
        <a:graphic>
          <a:graphicData uri="http://schemas.openxmlformats.org/drawingml/2006/table">
            <a:tbl>
              <a:tblPr/>
              <a:tblGrid>
                <a:gridCol w="1691414">
                  <a:extLst>
                    <a:ext uri="{9D8B030D-6E8A-4147-A177-3AD203B41FA5}">
                      <a16:colId xmlns:a16="http://schemas.microsoft.com/office/drawing/2014/main" val="3295482596"/>
                    </a:ext>
                  </a:extLst>
                </a:gridCol>
                <a:gridCol w="1483454">
                  <a:extLst>
                    <a:ext uri="{9D8B030D-6E8A-4147-A177-3AD203B41FA5}">
                      <a16:colId xmlns:a16="http://schemas.microsoft.com/office/drawing/2014/main" val="3039060237"/>
                    </a:ext>
                  </a:extLst>
                </a:gridCol>
                <a:gridCol w="1220038">
                  <a:extLst>
                    <a:ext uri="{9D8B030D-6E8A-4147-A177-3AD203B41FA5}">
                      <a16:colId xmlns:a16="http://schemas.microsoft.com/office/drawing/2014/main" val="3713916703"/>
                    </a:ext>
                  </a:extLst>
                </a:gridCol>
                <a:gridCol w="1220038">
                  <a:extLst>
                    <a:ext uri="{9D8B030D-6E8A-4147-A177-3AD203B41FA5}">
                      <a16:colId xmlns:a16="http://schemas.microsoft.com/office/drawing/2014/main" val="672819805"/>
                    </a:ext>
                  </a:extLst>
                </a:gridCol>
                <a:gridCol w="1643090">
                  <a:extLst>
                    <a:ext uri="{9D8B030D-6E8A-4147-A177-3AD203B41FA5}">
                      <a16:colId xmlns:a16="http://schemas.microsoft.com/office/drawing/2014/main" val="2639362624"/>
                    </a:ext>
                  </a:extLst>
                </a:gridCol>
                <a:gridCol w="1587235">
                  <a:extLst>
                    <a:ext uri="{9D8B030D-6E8A-4147-A177-3AD203B41FA5}">
                      <a16:colId xmlns:a16="http://schemas.microsoft.com/office/drawing/2014/main" val="2956047808"/>
                    </a:ext>
                  </a:extLst>
                </a:gridCol>
                <a:gridCol w="1516343">
                  <a:extLst>
                    <a:ext uri="{9D8B030D-6E8A-4147-A177-3AD203B41FA5}">
                      <a16:colId xmlns:a16="http://schemas.microsoft.com/office/drawing/2014/main" val="2529477732"/>
                    </a:ext>
                  </a:extLst>
                </a:gridCol>
              </a:tblGrid>
              <a:tr h="662775">
                <a:tc gridSpan="7">
                  <a:txBody>
                    <a:bodyPr/>
                    <a:lstStyle/>
                    <a:p>
                      <a:pPr algn="ctr" fontAlgn="b"/>
                      <a:r>
                        <a:rPr lang="en-CA" sz="2800" b="1" i="0" u="none" strike="noStrike" dirty="0">
                          <a:solidFill>
                            <a:srgbClr val="000000"/>
                          </a:solidFill>
                          <a:effectLst/>
                          <a:latin typeface="Calibri" panose="020F0502020204030204" pitchFamily="34" charset="0"/>
                        </a:rPr>
                        <a:t>Estimate of Healthcare Costs for STBBIs</a:t>
                      </a:r>
                      <a:r>
                        <a:rPr lang="en-CA" sz="2800" b="1" i="0" u="none" strike="noStrike" baseline="0" dirty="0">
                          <a:solidFill>
                            <a:srgbClr val="000000"/>
                          </a:solidFill>
                          <a:effectLst/>
                          <a:latin typeface="Calibri" panose="020F0502020204030204" pitchFamily="34" charset="0"/>
                        </a:rPr>
                        <a:t> based on Cases in </a:t>
                      </a:r>
                      <a:r>
                        <a:rPr lang="en-CA" sz="2800" b="1" i="0" u="none" strike="noStrike" dirty="0">
                          <a:solidFill>
                            <a:srgbClr val="000000"/>
                          </a:solidFill>
                          <a:effectLst/>
                          <a:latin typeface="Calibri" panose="020F0502020204030204" pitchFamily="34" charset="0"/>
                        </a:rPr>
                        <a:t>MB in 2017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103041117"/>
                  </a:ext>
                </a:extLst>
              </a:tr>
              <a:tr h="359265">
                <a:tc>
                  <a:txBody>
                    <a:bodyPr/>
                    <a:lstStyle/>
                    <a:p>
                      <a:pPr algn="ctr" fontAlgn="b"/>
                      <a:r>
                        <a:rPr lang="en-CA" sz="2000" b="0" i="0" u="none" strike="noStrike" dirty="0">
                          <a:solidFill>
                            <a:srgbClr val="000000"/>
                          </a:solidFill>
                          <a:effectLst/>
                          <a:latin typeface="Calibri" panose="020F0502020204030204" pitchFamily="34" charset="0"/>
                        </a:rPr>
                        <a:t>Disease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800" b="1" i="0" u="none" strike="noStrike" dirty="0">
                          <a:solidFill>
                            <a:srgbClr val="000000"/>
                          </a:solidFill>
                          <a:effectLst/>
                          <a:latin typeface="Calibri" panose="020F0502020204030204" pitchFamily="34" charset="0"/>
                        </a:rPr>
                        <a:t>Chlamydia</a:t>
                      </a:r>
                      <a:r>
                        <a:rPr lang="en-CA" sz="1800" b="1" i="0" u="none" strike="noStrike" baseline="30000" dirty="0">
                          <a:solidFill>
                            <a:srgbClr val="000000"/>
                          </a:solidFill>
                          <a:effectLst/>
                          <a:latin typeface="Calibri" panose="020F050202020403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800" b="1" i="0" u="none" strike="noStrike" dirty="0">
                          <a:solidFill>
                            <a:srgbClr val="000000"/>
                          </a:solidFill>
                          <a:effectLst/>
                          <a:latin typeface="Calibri" panose="020F0502020204030204" pitchFamily="34" charset="0"/>
                        </a:rPr>
                        <a:t>Gonorrhea</a:t>
                      </a:r>
                      <a:r>
                        <a:rPr lang="en-CA" sz="1800" b="1" i="0" u="none" strike="noStrike" baseline="30000" dirty="0">
                          <a:solidFill>
                            <a:srgbClr val="000000"/>
                          </a:solidFill>
                          <a:effectLst/>
                          <a:latin typeface="Calibri" panose="020F050202020403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800" b="1" i="0" u="none" strike="noStrike" dirty="0">
                          <a:solidFill>
                            <a:srgbClr val="000000"/>
                          </a:solidFill>
                          <a:effectLst/>
                          <a:latin typeface="Calibri" panose="020F0502020204030204" pitchFamily="34" charset="0"/>
                        </a:rPr>
                        <a:t>Syphilis</a:t>
                      </a:r>
                      <a:r>
                        <a:rPr lang="en-CA" sz="1800" b="1" i="0" u="none" strike="noStrike" baseline="30000" dirty="0">
                          <a:solidFill>
                            <a:srgbClr val="000000"/>
                          </a:solidFill>
                          <a:effectLst/>
                          <a:latin typeface="Calibri" panose="020F050202020403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800" b="1" i="0" u="none" strike="noStrike" dirty="0">
                          <a:solidFill>
                            <a:srgbClr val="000000"/>
                          </a:solidFill>
                          <a:effectLst/>
                          <a:latin typeface="Calibri" panose="020F0502020204030204" pitchFamily="34" charset="0"/>
                        </a:rPr>
                        <a:t>HBV</a:t>
                      </a:r>
                      <a:r>
                        <a:rPr lang="en-CA" sz="1800" b="1" i="0" u="none" strike="noStrike" baseline="30000" dirty="0">
                          <a:solidFill>
                            <a:srgbClr val="000000"/>
                          </a:solidFill>
                          <a:effectLst/>
                          <a:latin typeface="Calibri" panose="020F050202020403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800" b="1" i="0" u="none" strike="noStrike" dirty="0">
                          <a:solidFill>
                            <a:srgbClr val="000000"/>
                          </a:solidFill>
                          <a:effectLst/>
                          <a:latin typeface="Calibri" panose="020F0502020204030204" pitchFamily="34" charset="0"/>
                        </a:rPr>
                        <a:t>HCV</a:t>
                      </a:r>
                      <a:r>
                        <a:rPr lang="en-CA" sz="1800" b="1" i="0" u="none" strike="noStrike" baseline="30000" dirty="0">
                          <a:solidFill>
                            <a:srgbClr val="000000"/>
                          </a:solidFill>
                          <a:effectLst/>
                          <a:latin typeface="Calibri" panose="020F050202020403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800" b="1" i="0" u="none" strike="noStrike" dirty="0">
                          <a:solidFill>
                            <a:srgbClr val="000000"/>
                          </a:solidFill>
                          <a:effectLst/>
                          <a:latin typeface="Calibri" panose="020F0502020204030204" pitchFamily="34" charset="0"/>
                        </a:rPr>
                        <a:t>HIV</a:t>
                      </a:r>
                      <a:r>
                        <a:rPr lang="en-CA" sz="1800" b="1" i="0" u="none" strike="noStrike" baseline="30000" dirty="0">
                          <a:solidFill>
                            <a:srgbClr val="000000"/>
                          </a:solidFill>
                          <a:effectLst/>
                          <a:latin typeface="Calibri" panose="020F050202020403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5479178"/>
                  </a:ext>
                </a:extLst>
              </a:tr>
              <a:tr h="632307">
                <a:tc>
                  <a:txBody>
                    <a:bodyPr/>
                    <a:lstStyle/>
                    <a:p>
                      <a:pPr algn="ctr" fontAlgn="b"/>
                      <a:r>
                        <a:rPr lang="en-CA" sz="2000" b="1" i="0" u="none" strike="noStrike" dirty="0">
                          <a:solidFill>
                            <a:srgbClr val="000000"/>
                          </a:solidFill>
                          <a:effectLst/>
                          <a:latin typeface="Calibri" panose="020F0502020204030204" pitchFamily="34" charset="0"/>
                        </a:rPr>
                        <a:t>Cost/case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2100" b="0" i="0" u="none" strike="noStrike" dirty="0">
                          <a:solidFill>
                            <a:srgbClr val="000000"/>
                          </a:solidFill>
                          <a:effectLst/>
                          <a:latin typeface="Calibri" panose="020F0502020204030204" pitchFamily="34" charset="0"/>
                        </a:rPr>
                        <a:t> $ 113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CA" sz="2100" b="0" i="0" u="none" strike="noStrike" dirty="0">
                          <a:solidFill>
                            <a:srgbClr val="000000"/>
                          </a:solidFill>
                          <a:effectLst/>
                          <a:latin typeface="Calibri" panose="020F0502020204030204" pitchFamily="34" charset="0"/>
                        </a:rPr>
                        <a:t> $ 200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CA" sz="2100" b="0" i="0" u="none" strike="noStrike" dirty="0">
                          <a:solidFill>
                            <a:srgbClr val="000000"/>
                          </a:solidFill>
                          <a:effectLst/>
                          <a:latin typeface="Calibri" panose="020F0502020204030204" pitchFamily="34" charset="0"/>
                        </a:rPr>
                        <a:t> $ 433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CA" sz="2100" b="0" i="0" u="none" strike="noStrike" dirty="0">
                          <a:solidFill>
                            <a:srgbClr val="000000"/>
                          </a:solidFill>
                          <a:effectLst/>
                          <a:latin typeface="Calibri" panose="020F0502020204030204" pitchFamily="34" charset="0"/>
                        </a:rPr>
                        <a:t> $ 2,954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CA" sz="2100" b="0" i="0" u="none" strike="noStrike" dirty="0">
                          <a:solidFill>
                            <a:srgbClr val="000000"/>
                          </a:solidFill>
                          <a:effectLst/>
                          <a:latin typeface="Calibri" panose="020F0502020204030204" pitchFamily="34" charset="0"/>
                        </a:rPr>
                        <a:t> $ 63,461*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CA" sz="2100" b="0" i="0" u="none" strike="noStrike" dirty="0">
                          <a:solidFill>
                            <a:srgbClr val="000000"/>
                          </a:solidFill>
                          <a:effectLst/>
                          <a:latin typeface="Calibri" panose="020F0502020204030204" pitchFamily="34" charset="0"/>
                        </a:rPr>
                        <a:t> $ 16,846*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236991390"/>
                  </a:ext>
                </a:extLst>
              </a:tr>
              <a:tr h="678497">
                <a:tc>
                  <a:txBody>
                    <a:bodyPr/>
                    <a:lstStyle/>
                    <a:p>
                      <a:pPr algn="ctr" fontAlgn="b"/>
                      <a:r>
                        <a:rPr lang="en-CA" sz="2000" b="1" i="0" u="none" strike="noStrike" dirty="0">
                          <a:solidFill>
                            <a:srgbClr val="000000"/>
                          </a:solidFill>
                          <a:effectLst/>
                          <a:latin typeface="Calibri" panose="020F0502020204030204" pitchFamily="34" charset="0"/>
                        </a:rPr>
                        <a:t>#</a:t>
                      </a:r>
                      <a:r>
                        <a:rPr lang="en-CA" sz="2000" b="1" i="0" u="none" strike="noStrike" baseline="0" dirty="0">
                          <a:solidFill>
                            <a:srgbClr val="000000"/>
                          </a:solidFill>
                          <a:effectLst/>
                          <a:latin typeface="Calibri" panose="020F0502020204030204" pitchFamily="34" charset="0"/>
                        </a:rPr>
                        <a:t> </a:t>
                      </a:r>
                      <a:r>
                        <a:rPr lang="en-CA" sz="2000" b="1" i="0" u="none" strike="noStrike" dirty="0">
                          <a:solidFill>
                            <a:srgbClr val="000000"/>
                          </a:solidFill>
                          <a:effectLst/>
                          <a:latin typeface="Calibri" panose="020F0502020204030204" pitchFamily="34" charset="0"/>
                        </a:rPr>
                        <a:t>Cases in 2017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2100" b="0" i="0" u="none" strike="noStrike" dirty="0">
                          <a:solidFill>
                            <a:srgbClr val="000000"/>
                          </a:solidFill>
                          <a:effectLst/>
                          <a:latin typeface="Calibri" panose="020F0502020204030204" pitchFamily="34" charset="0"/>
                        </a:rPr>
                        <a:t>7,273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2100" b="0" i="0" u="none" strike="noStrike" dirty="0">
                          <a:solidFill>
                            <a:srgbClr val="000000"/>
                          </a:solidFill>
                          <a:effectLst/>
                          <a:latin typeface="Calibri" panose="020F0502020204030204" pitchFamily="34" charset="0"/>
                        </a:rPr>
                        <a:t>3,343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2100" b="0" i="0" u="none" strike="noStrike" dirty="0">
                          <a:solidFill>
                            <a:srgbClr val="000000"/>
                          </a:solidFill>
                          <a:effectLst/>
                          <a:latin typeface="Calibri" panose="020F0502020204030204" pitchFamily="34" charset="0"/>
                        </a:rPr>
                        <a:t>242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2100" b="0" i="0" u="none" strike="noStrike" dirty="0">
                          <a:solidFill>
                            <a:srgbClr val="000000"/>
                          </a:solidFill>
                          <a:effectLst/>
                          <a:latin typeface="Calibri" panose="020F0502020204030204" pitchFamily="34" charset="0"/>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2100" b="0" i="0" u="none" strike="noStrike" dirty="0">
                          <a:solidFill>
                            <a:srgbClr val="000000"/>
                          </a:solidFill>
                          <a:effectLst/>
                          <a:latin typeface="Calibri" panose="020F0502020204030204" pitchFamily="34" charset="0"/>
                        </a:rPr>
                        <a:t>611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2100" b="0" i="0" u="none" strike="noStrike" dirty="0">
                          <a:solidFill>
                            <a:srgbClr val="000000"/>
                          </a:solidFill>
                          <a:effectLst/>
                          <a:latin typeface="Calibri" panose="020F0502020204030204" pitchFamily="34" charset="0"/>
                        </a:rPr>
                        <a:t>108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8311905"/>
                  </a:ext>
                </a:extLst>
              </a:tr>
              <a:tr h="835052">
                <a:tc>
                  <a:txBody>
                    <a:bodyPr/>
                    <a:lstStyle/>
                    <a:p>
                      <a:pPr algn="ctr" fontAlgn="b"/>
                      <a:r>
                        <a:rPr lang="en-CA" sz="2000" b="1" i="0" u="none" strike="noStrike" dirty="0">
                          <a:solidFill>
                            <a:srgbClr val="000000"/>
                          </a:solidFill>
                          <a:effectLst/>
                          <a:latin typeface="Calibri" panose="020F0502020204030204" pitchFamily="34" charset="0"/>
                        </a:rPr>
                        <a:t>Disease Costs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2100" b="0" i="0" u="none" strike="noStrike" dirty="0">
                          <a:solidFill>
                            <a:srgbClr val="000000"/>
                          </a:solidFill>
                          <a:effectLst/>
                          <a:latin typeface="Calibri" panose="020F0502020204030204" pitchFamily="34" charset="0"/>
                        </a:rPr>
                        <a:t> $ 821,482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CA" sz="2100" b="0" i="0" u="none" strike="noStrike" dirty="0">
                          <a:solidFill>
                            <a:srgbClr val="000000"/>
                          </a:solidFill>
                          <a:effectLst/>
                          <a:latin typeface="Calibri" panose="020F0502020204030204" pitchFamily="34" charset="0"/>
                        </a:rPr>
                        <a:t> $ 668,600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CA" sz="2100" b="0" i="0" u="none" strike="noStrike" dirty="0">
                          <a:solidFill>
                            <a:srgbClr val="000000"/>
                          </a:solidFill>
                          <a:effectLst/>
                          <a:latin typeface="Calibri" panose="020F0502020204030204" pitchFamily="34" charset="0"/>
                        </a:rPr>
                        <a:t> $ 104,786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CA" sz="2100" b="0" i="0" u="none" strike="noStrike" dirty="0">
                          <a:solidFill>
                            <a:srgbClr val="000000"/>
                          </a:solidFill>
                          <a:effectLst/>
                          <a:latin typeface="Calibri" panose="020F0502020204030204" pitchFamily="34" charset="0"/>
                        </a:rPr>
                        <a:t> $ 168,378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CA" sz="2100" b="0" i="0" u="none" strike="noStrike" dirty="0">
                          <a:solidFill>
                            <a:srgbClr val="000000"/>
                          </a:solidFill>
                          <a:effectLst/>
                          <a:latin typeface="Calibri" panose="020F0502020204030204" pitchFamily="34" charset="0"/>
                        </a:rPr>
                        <a:t> $ 38,774,671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CA" sz="2100" b="0" i="0" u="none" strike="noStrike" dirty="0">
                          <a:solidFill>
                            <a:srgbClr val="000000"/>
                          </a:solidFill>
                          <a:effectLst/>
                          <a:latin typeface="Calibri" panose="020F0502020204030204" pitchFamily="34" charset="0"/>
                        </a:rPr>
                        <a:t> $ 1,819,368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37223153"/>
                  </a:ext>
                </a:extLst>
              </a:tr>
              <a:tr h="662740">
                <a:tc>
                  <a:txBody>
                    <a:bodyPr/>
                    <a:lstStyle/>
                    <a:p>
                      <a:pPr algn="ctr" fontAlgn="b"/>
                      <a:r>
                        <a:rPr lang="en-CA" sz="2000" b="1" i="0" u="none" strike="noStrike" dirty="0">
                          <a:solidFill>
                            <a:srgbClr val="000000"/>
                          </a:solidFill>
                          <a:effectLst/>
                          <a:latin typeface="Calibri" panose="020F0502020204030204" pitchFamily="34" charset="0"/>
                        </a:rPr>
                        <a:t>Total Cost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fontAlgn="b"/>
                      <a:r>
                        <a:rPr lang="en-CA" sz="2100" b="0" i="0" u="none" strike="noStrike" dirty="0">
                          <a:solidFill>
                            <a:srgbClr val="000000"/>
                          </a:solidFill>
                          <a:effectLst/>
                          <a:latin typeface="Calibri" panose="020F0502020204030204" pitchFamily="34" charset="0"/>
                        </a:rPr>
                        <a:t> $  42,313,794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CA"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CA"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CA"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CA"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CA" sz="1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500284"/>
                  </a:ext>
                </a:extLst>
              </a:tr>
            </a:tbl>
          </a:graphicData>
        </a:graphic>
      </p:graphicFrame>
      <p:sp>
        <p:nvSpPr>
          <p:cNvPr id="4" name="TextBox 3">
            <a:extLst>
              <a:ext uri="{FF2B5EF4-FFF2-40B4-BE49-F238E27FC236}">
                <a16:creationId xmlns:a16="http://schemas.microsoft.com/office/drawing/2014/main" id="{CB4EFF10-FAEE-4C2E-BB73-CCCDC30E5A5C}"/>
              </a:ext>
            </a:extLst>
          </p:cNvPr>
          <p:cNvSpPr txBox="1"/>
          <p:nvPr/>
        </p:nvSpPr>
        <p:spPr>
          <a:xfrm>
            <a:off x="873125" y="5373688"/>
            <a:ext cx="7115175" cy="1276350"/>
          </a:xfrm>
          <a:prstGeom prst="rect">
            <a:avLst/>
          </a:prstGeom>
          <a:noFill/>
          <a:ln>
            <a:solidFill>
              <a:schemeClr val="tx1"/>
            </a:solidFill>
          </a:ln>
        </p:spPr>
        <p:txBody>
          <a:bodyPr wrap="none">
            <a:spAutoFit/>
          </a:bodyPr>
          <a:lstStyle/>
          <a:p>
            <a:pPr marL="342900" indent="-342900">
              <a:buFont typeface="+mj-lt"/>
              <a:buAutoNum type="arabicPeriod"/>
              <a:defRPr/>
            </a:pPr>
            <a:r>
              <a:rPr lang="en-ZA" sz="1100" dirty="0">
                <a:hlinkClick r:id="rId3"/>
              </a:rPr>
              <a:t>https://www.ncbi.nlm.nih.gov/pubmed/22421691</a:t>
            </a:r>
            <a:endParaRPr lang="en-ZA" sz="1100" dirty="0"/>
          </a:p>
          <a:p>
            <a:pPr marL="342900" indent="-342900">
              <a:buFont typeface="+mj-lt"/>
              <a:buAutoNum type="arabicPeriod"/>
              <a:defRPr/>
            </a:pPr>
            <a:r>
              <a:rPr lang="en-ZA" sz="1100" dirty="0">
                <a:hlinkClick r:id="rId4"/>
              </a:rPr>
              <a:t>https://www.guttmacher.org/sites/default/files/pdfs/tables/360104/3601104t1.pdf</a:t>
            </a:r>
            <a:endParaRPr lang="en-ZA" sz="1100" dirty="0"/>
          </a:p>
          <a:p>
            <a:pPr marL="342900" indent="-342900">
              <a:buFont typeface="+mj-lt"/>
              <a:buAutoNum type="arabicPeriod"/>
              <a:defRPr/>
            </a:pPr>
            <a:r>
              <a:rPr lang="en-ZA" sz="1100" dirty="0">
                <a:hlinkClick r:id="rId4"/>
              </a:rPr>
              <a:t>https://www.guttmacher.org/sites/default/files/pdfs/tables/360104/3601104t1.pdf</a:t>
            </a:r>
            <a:endParaRPr lang="en-ZA" sz="1100" dirty="0"/>
          </a:p>
          <a:p>
            <a:pPr marL="342900" indent="-342900">
              <a:buFont typeface="+mj-lt"/>
              <a:buAutoNum type="arabicPeriod"/>
              <a:defRPr/>
            </a:pPr>
            <a:r>
              <a:rPr lang="en-ZA" sz="1100" dirty="0">
                <a:hlinkClick r:id="rId5"/>
              </a:rPr>
              <a:t>https://www.ncbi.nlm.nih.gov/pubmed/23368750</a:t>
            </a:r>
            <a:r>
              <a:rPr lang="en-ZA" sz="1100" dirty="0"/>
              <a:t> </a:t>
            </a:r>
          </a:p>
          <a:p>
            <a:pPr marL="342900" indent="-342900">
              <a:buFont typeface="+mj-lt"/>
              <a:buAutoNum type="arabicPeriod"/>
              <a:defRPr/>
            </a:pPr>
            <a:r>
              <a:rPr lang="en-ZA" sz="1100" dirty="0">
                <a:hlinkClick r:id="rId6"/>
              </a:rPr>
              <a:t>https://canadiantaskforce.ca/wp-content/uploads/2017/04/Wong-Model-PHAC-report-2016-Nov-22.pdf</a:t>
            </a:r>
            <a:endParaRPr lang="en-ZA" sz="1100" dirty="0"/>
          </a:p>
          <a:p>
            <a:pPr marL="342900" indent="-342900">
              <a:buFont typeface="+mj-lt"/>
              <a:buAutoNum type="arabicPeriod"/>
              <a:defRPr/>
            </a:pPr>
            <a:r>
              <a:rPr lang="en-ZA" sz="1100" dirty="0">
                <a:hlinkClick r:id="rId7"/>
              </a:rPr>
              <a:t>http://www.cdnaids.ca/wp-content/uploads/Economic-Cost-of-HIV-AIDS-in-Canada.pdf</a:t>
            </a:r>
            <a:r>
              <a:rPr lang="en-ZA" sz="1100" dirty="0"/>
              <a:t> </a:t>
            </a:r>
          </a:p>
          <a:p>
            <a:pPr>
              <a:defRPr/>
            </a:pPr>
            <a:r>
              <a:rPr lang="en-ZA" sz="1100" dirty="0"/>
              <a:t>*       These costs are estimated for the first year of medical therapy and direct health care costs</a:t>
            </a:r>
          </a:p>
        </p:txBody>
      </p:sp>
      <p:sp>
        <p:nvSpPr>
          <p:cNvPr id="79922" name="Title 1">
            <a:extLst>
              <a:ext uri="{FF2B5EF4-FFF2-40B4-BE49-F238E27FC236}">
                <a16:creationId xmlns:a16="http://schemas.microsoft.com/office/drawing/2014/main" id="{0469F13E-87E1-4A9C-8C52-C7B83A7699F2}"/>
              </a:ext>
            </a:extLst>
          </p:cNvPr>
          <p:cNvSpPr txBox="1">
            <a:spLocks/>
          </p:cNvSpPr>
          <p:nvPr/>
        </p:nvSpPr>
        <p:spPr bwMode="auto">
          <a:xfrm>
            <a:off x="368300" y="365125"/>
            <a:ext cx="109855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400" eaLnBrk="1" hangingPunct="1">
              <a:lnSpc>
                <a:spcPct val="90000"/>
              </a:lnSpc>
              <a:spcBef>
                <a:spcPct val="0"/>
              </a:spcBef>
              <a:buClrTx/>
              <a:buSzTx/>
              <a:buFontTx/>
              <a:buNone/>
            </a:pPr>
            <a:r>
              <a:rPr lang="en-CA" altLang="en-US" sz="4400">
                <a:solidFill>
                  <a:schemeClr val="tx1"/>
                </a:solidFill>
              </a:rPr>
              <a:t>THE COST OF NOT PREVENTING A DISEASE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a:extLst>
              <a:ext uri="{FF2B5EF4-FFF2-40B4-BE49-F238E27FC236}">
                <a16:creationId xmlns:a16="http://schemas.microsoft.com/office/drawing/2014/main" id="{BF727736-4E8C-430B-99B9-16A3FC4987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0413"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itle 1">
            <a:extLst>
              <a:ext uri="{FF2B5EF4-FFF2-40B4-BE49-F238E27FC236}">
                <a16:creationId xmlns:a16="http://schemas.microsoft.com/office/drawing/2014/main" id="{891EACB4-783E-4866-869D-A1853B7425B3}"/>
              </a:ext>
            </a:extLst>
          </p:cNvPr>
          <p:cNvSpPr>
            <a:spLocks noGrp="1"/>
          </p:cNvSpPr>
          <p:nvPr>
            <p:ph type="title"/>
          </p:nvPr>
        </p:nvSpPr>
        <p:spPr>
          <a:xfrm>
            <a:off x="8305800" y="682625"/>
            <a:ext cx="3352800" cy="1320800"/>
          </a:xfrm>
        </p:spPr>
        <p:txBody>
          <a:bodyPr>
            <a:normAutofit fontScale="90000"/>
          </a:bodyPr>
          <a:lstStyle/>
          <a:p>
            <a:pPr algn="r" eaLnBrk="1" hangingPunct="1">
              <a:defRPr/>
            </a:pPr>
            <a:r>
              <a:rPr lang="en-US" altLang="en-US" sz="4400" b="1" dirty="0">
                <a:solidFill>
                  <a:schemeClr val="tx1"/>
                </a:solidFill>
                <a:latin typeface="Arial" panose="020B0604020202020204" pitchFamily="34" charset="0"/>
              </a:rPr>
              <a:t>Syphilis - Objectives</a:t>
            </a:r>
            <a:endParaRPr lang="en-CA" altLang="en-US" sz="4400" dirty="0">
              <a:solidFill>
                <a:schemeClr val="tx1"/>
              </a:solidFill>
            </a:endParaRPr>
          </a:p>
        </p:txBody>
      </p:sp>
      <p:sp>
        <p:nvSpPr>
          <p:cNvPr id="3" name="Content Placeholder 2">
            <a:extLst>
              <a:ext uri="{FF2B5EF4-FFF2-40B4-BE49-F238E27FC236}">
                <a16:creationId xmlns:a16="http://schemas.microsoft.com/office/drawing/2014/main" id="{E7A8F4C3-B130-44AE-8193-2A4EEDC58081}"/>
              </a:ext>
            </a:extLst>
          </p:cNvPr>
          <p:cNvSpPr>
            <a:spLocks noGrp="1"/>
          </p:cNvSpPr>
          <p:nvPr>
            <p:ph idx="1"/>
          </p:nvPr>
        </p:nvSpPr>
        <p:spPr>
          <a:xfrm>
            <a:off x="2301875" y="3159125"/>
            <a:ext cx="9356725" cy="2584450"/>
          </a:xfrm>
        </p:spPr>
        <p:txBody>
          <a:bodyPr>
            <a:normAutofit/>
          </a:bodyPr>
          <a:lstStyle/>
          <a:p>
            <a:pPr algn="r" eaLnBrk="1" hangingPunct="1">
              <a:defRPr/>
            </a:pPr>
            <a:r>
              <a:rPr lang="en-US" altLang="en-US" sz="2000" b="1" dirty="0">
                <a:latin typeface="Arial" panose="020B0604020202020204" pitchFamily="34" charset="0"/>
              </a:rPr>
              <a:t>Review the clinical manifestations, diagnostic testing, and treatment of syphilis</a:t>
            </a:r>
          </a:p>
          <a:p>
            <a:pPr algn="r" eaLnBrk="1" hangingPunct="1">
              <a:defRPr/>
            </a:pPr>
            <a:r>
              <a:rPr lang="en-US" altLang="en-US" sz="2000" b="1" dirty="0">
                <a:latin typeface="Arial" panose="020B0604020202020204" pitchFamily="34" charset="0"/>
              </a:rPr>
              <a:t>Describe the evolving social epidemiology of syphilis in Manitoba</a:t>
            </a:r>
            <a:endParaRPr lang="en-US" altLang="en-US" sz="2000" b="1" i="1" dirty="0">
              <a:latin typeface="Arial" panose="020B0604020202020204" pitchFamily="34" charset="0"/>
            </a:endParaRPr>
          </a:p>
          <a:p>
            <a:pPr algn="r" eaLnBrk="1" hangingPunct="1">
              <a:defRPr/>
            </a:pPr>
            <a:r>
              <a:rPr lang="en-US" altLang="en-US" sz="2000" b="1" dirty="0">
                <a:latin typeface="Arial" panose="020B0604020202020204" pitchFamily="34" charset="0"/>
              </a:rPr>
              <a:t>Discuss syphilis outbreak response strategies, and the significant challenges into the future</a:t>
            </a:r>
          </a:p>
          <a:p>
            <a:pPr algn="r" eaLnBrk="1" hangingPunct="1">
              <a:defRPr/>
            </a:pPr>
            <a:r>
              <a:rPr lang="en-US" altLang="en-US" sz="2000" b="1" dirty="0">
                <a:latin typeface="Arial" panose="020B0604020202020204" pitchFamily="34" charset="0"/>
              </a:rPr>
              <a:t>Address potential new IP&amp;C risks</a:t>
            </a:r>
          </a:p>
          <a:p>
            <a:pPr marL="0" indent="0" algn="r" eaLnBrk="1" hangingPunct="1">
              <a:buFont typeface="Wingdings 3" panose="05040102010807070707" pitchFamily="18" charset="2"/>
              <a:buNone/>
              <a:defRPr/>
            </a:pPr>
            <a:endParaRPr lang="en-CA" sz="2000" dirty="0"/>
          </a:p>
          <a:p>
            <a:pPr marL="0" indent="0" eaLnBrk="1" hangingPunct="1">
              <a:buFont typeface="Wingdings 3" panose="05040102010807070707" pitchFamily="18" charset="2"/>
              <a:buNone/>
              <a:defRPr/>
            </a:pPr>
            <a:endParaRPr lang="en-CA" sz="2000" dirty="0"/>
          </a:p>
          <a:p>
            <a:pPr eaLnBrk="1" hangingPunct="1">
              <a:defRPr/>
            </a:pPr>
            <a:endParaRPr lang="en-CA"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4">
            <a:extLst>
              <a:ext uri="{FF2B5EF4-FFF2-40B4-BE49-F238E27FC236}">
                <a16:creationId xmlns:a16="http://schemas.microsoft.com/office/drawing/2014/main" id="{24CC59F5-D225-4A98-8FD6-B5C65D8A3DEC}"/>
              </a:ext>
            </a:extLst>
          </p:cNvPr>
          <p:cNvSpPr txBox="1">
            <a:spLocks noChangeArrowheads="1"/>
          </p:cNvSpPr>
          <p:nvPr/>
        </p:nvSpPr>
        <p:spPr bwMode="auto">
          <a:xfrm>
            <a:off x="5462588" y="2928938"/>
            <a:ext cx="63595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defTabSz="914400" eaLnBrk="1" hangingPunct="1">
              <a:spcBef>
                <a:spcPct val="0"/>
              </a:spcBef>
              <a:buClrTx/>
              <a:buSzTx/>
              <a:buFontTx/>
              <a:buNone/>
            </a:pPr>
            <a:r>
              <a:rPr lang="en-CA" altLang="en-US" sz="6000" b="1">
                <a:solidFill>
                  <a:srgbClr val="000000"/>
                </a:solidFill>
                <a:latin typeface="Arial" panose="020B0604020202020204" pitchFamily="34" charset="0"/>
              </a:rPr>
              <a:t>ANY MORE QUESTIONS?</a:t>
            </a:r>
          </a:p>
        </p:txBody>
      </p:sp>
      <p:pic>
        <p:nvPicPr>
          <p:cNvPr id="82947" name="Picture 2">
            <a:extLst>
              <a:ext uri="{FF2B5EF4-FFF2-40B4-BE49-F238E27FC236}">
                <a16:creationId xmlns:a16="http://schemas.microsoft.com/office/drawing/2014/main" id="{BA3C9C88-EFD6-4B25-84D7-FFC2683FC2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594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EECED2E-A7E8-4069-B6AF-28967B0911BB}"/>
              </a:ext>
            </a:extLst>
          </p:cNvPr>
          <p:cNvSpPr>
            <a:spLocks noChangeArrowheads="1"/>
          </p:cNvSpPr>
          <p:nvPr/>
        </p:nvSpPr>
        <p:spPr bwMode="auto">
          <a:xfrm>
            <a:off x="1752600" y="1981200"/>
            <a:ext cx="8610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571500" lvl="1" indent="-342900" eaLnBrk="1" fontAlgn="auto" hangingPunct="1">
              <a:spcBef>
                <a:spcPct val="20000"/>
              </a:spcBef>
              <a:spcAft>
                <a:spcPts val="0"/>
              </a:spcAft>
              <a:buFont typeface="Symbol" charset="0"/>
              <a:buChar char="·"/>
              <a:defRPr/>
            </a:pPr>
            <a:endParaRPr kumimoji="1" lang="en-US" sz="3200" b="1">
              <a:latin typeface="Arial" charset="0"/>
              <a:ea typeface="ＭＳ Ｐゴシック" charset="0"/>
            </a:endParaRPr>
          </a:p>
        </p:txBody>
      </p:sp>
      <p:sp>
        <p:nvSpPr>
          <p:cNvPr id="30723" name="Text Box 3">
            <a:extLst>
              <a:ext uri="{FF2B5EF4-FFF2-40B4-BE49-F238E27FC236}">
                <a16:creationId xmlns:a16="http://schemas.microsoft.com/office/drawing/2014/main" id="{FE212B41-788D-4D31-888A-C8CCAB6FDF79}"/>
              </a:ext>
            </a:extLst>
          </p:cNvPr>
          <p:cNvSpPr txBox="1">
            <a:spLocks noChangeArrowheads="1"/>
          </p:cNvSpPr>
          <p:nvPr/>
        </p:nvSpPr>
        <p:spPr bwMode="auto">
          <a:xfrm>
            <a:off x="2743200" y="762000"/>
            <a:ext cx="762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ct val="50000"/>
              </a:spcBef>
              <a:spcAft>
                <a:spcPts val="0"/>
              </a:spcAft>
              <a:defRPr/>
            </a:pPr>
            <a:r>
              <a:rPr lang="en-US" sz="4000" b="1" dirty="0">
                <a:solidFill>
                  <a:srgbClr val="A2CC4A"/>
                </a:solidFill>
                <a:latin typeface="Arial" charset="0"/>
              </a:rPr>
              <a:t>Background - Winnipeg</a:t>
            </a:r>
          </a:p>
        </p:txBody>
      </p:sp>
      <p:sp>
        <p:nvSpPr>
          <p:cNvPr id="14340" name="Rectangle 4">
            <a:extLst>
              <a:ext uri="{FF2B5EF4-FFF2-40B4-BE49-F238E27FC236}">
                <a16:creationId xmlns:a16="http://schemas.microsoft.com/office/drawing/2014/main" id="{16689B1B-231B-4822-B388-9C0A1BF868C9}"/>
              </a:ext>
            </a:extLst>
          </p:cNvPr>
          <p:cNvSpPr>
            <a:spLocks noChangeArrowheads="1"/>
          </p:cNvSpPr>
          <p:nvPr/>
        </p:nvSpPr>
        <p:spPr bwMode="auto">
          <a:xfrm>
            <a:off x="1981200" y="1828800"/>
            <a:ext cx="81788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20000"/>
              </a:spcBef>
              <a:buClrTx/>
              <a:buSzTx/>
              <a:buFontTx/>
              <a:buChar char="•"/>
            </a:pPr>
            <a:r>
              <a:rPr kumimoji="1" lang="en-US" altLang="en-US" sz="2400" b="1">
                <a:solidFill>
                  <a:schemeClr val="tx1"/>
                </a:solidFill>
                <a:latin typeface="Arial" panose="020B0604020202020204" pitchFamily="34" charset="0"/>
                <a:ea typeface="ＭＳ Ｐゴシック" panose="020B0600070205080204" pitchFamily="34" charset="-128"/>
              </a:rPr>
              <a:t>Until January 2003, the incidence of syphilis infection (imported cases) had remained stable at less than 1 case per 100,000 population</a:t>
            </a:r>
          </a:p>
          <a:p>
            <a:pPr eaLnBrk="1" hangingPunct="1">
              <a:spcBef>
                <a:spcPct val="20000"/>
              </a:spcBef>
              <a:buClrTx/>
              <a:buSzTx/>
              <a:buFontTx/>
              <a:buChar char="•"/>
            </a:pPr>
            <a:r>
              <a:rPr kumimoji="1" lang="en-US" altLang="en-US" sz="2400" b="1">
                <a:solidFill>
                  <a:schemeClr val="tx1"/>
                </a:solidFill>
                <a:latin typeface="Arial" panose="020B0604020202020204" pitchFamily="34" charset="0"/>
                <a:ea typeface="ＭＳ Ｐゴシック" panose="020B0600070205080204" pitchFamily="34" charset="-128"/>
              </a:rPr>
              <a:t>No </a:t>
            </a:r>
            <a:r>
              <a:rPr kumimoji="1" lang="en-US" altLang="en-US" sz="2400" b="1" i="1">
                <a:solidFill>
                  <a:srgbClr val="A2CC4A"/>
                </a:solidFill>
                <a:latin typeface="Arial" panose="020B0604020202020204" pitchFamily="34" charset="0"/>
                <a:ea typeface="ＭＳ Ｐゴシック" panose="020B0600070205080204" pitchFamily="34" charset="-128"/>
              </a:rPr>
              <a:t>locally acquired</a:t>
            </a:r>
            <a:r>
              <a:rPr kumimoji="1" lang="en-US" altLang="en-US" sz="2400" b="1">
                <a:solidFill>
                  <a:srgbClr val="A2CC4A"/>
                </a:solidFill>
                <a:latin typeface="Arial" panose="020B0604020202020204" pitchFamily="34" charset="0"/>
                <a:ea typeface="ＭＳ Ｐゴシック" panose="020B0600070205080204" pitchFamily="34" charset="-128"/>
              </a:rPr>
              <a:t> </a:t>
            </a:r>
            <a:r>
              <a:rPr kumimoji="1" lang="en-US" altLang="en-US" sz="2400" b="1">
                <a:solidFill>
                  <a:schemeClr val="tx1"/>
                </a:solidFill>
                <a:latin typeface="Arial" panose="020B0604020202020204" pitchFamily="34" charset="0"/>
                <a:ea typeface="ＭＳ Ｐゴシック" panose="020B0600070205080204" pitchFamily="34" charset="-128"/>
              </a:rPr>
              <a:t>infectious syphilis since 1995</a:t>
            </a:r>
          </a:p>
        </p:txBody>
      </p:sp>
      <p:pic>
        <p:nvPicPr>
          <p:cNvPr id="30725" name="Picture 5">
            <a:extLst>
              <a:ext uri="{FF2B5EF4-FFF2-40B4-BE49-F238E27FC236}">
                <a16:creationId xmlns:a16="http://schemas.microsoft.com/office/drawing/2014/main" id="{C8442780-3AFC-4DEF-A3E0-1BACB35F00F0}"/>
              </a:ext>
            </a:extLst>
          </p:cNvPr>
          <p:cNvPicPr>
            <a:picLocks noChangeAspect="1" noChangeArrowheads="1"/>
          </p:cNvPicPr>
          <p:nvPr/>
        </p:nvPicPr>
        <p:blipFill>
          <a:blip r:embed="rId3"/>
          <a:srcRect/>
          <a:stretch>
            <a:fillRect/>
          </a:stretch>
        </p:blipFill>
        <p:spPr bwMode="auto">
          <a:xfrm>
            <a:off x="3276600" y="3657600"/>
            <a:ext cx="546735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2406" name="Oval 6">
            <a:extLst>
              <a:ext uri="{FF2B5EF4-FFF2-40B4-BE49-F238E27FC236}">
                <a16:creationId xmlns:a16="http://schemas.microsoft.com/office/drawing/2014/main" id="{C67B30FC-DD27-448A-884F-2E0230DF778B}"/>
              </a:ext>
            </a:extLst>
          </p:cNvPr>
          <p:cNvSpPr>
            <a:spLocks noChangeArrowheads="1"/>
          </p:cNvSpPr>
          <p:nvPr/>
        </p:nvSpPr>
        <p:spPr bwMode="auto">
          <a:xfrm>
            <a:off x="8001000" y="3886200"/>
            <a:ext cx="609600" cy="22098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06"/>
                                        </p:tgtEl>
                                        <p:attrNameLst>
                                          <p:attrName>style.visibility</p:attrName>
                                        </p:attrNameLst>
                                      </p:cBhvr>
                                      <p:to>
                                        <p:strVal val="visible"/>
                                      </p:to>
                                    </p:set>
                                    <p:animEffect transition="in" filter="dissolve">
                                      <p:cBhvr>
                                        <p:cTn id="7" dur="500"/>
                                        <p:tgtEl>
                                          <p:spTgt spid="102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8573B8A-4DDA-4605-B81B-F3716B08DAAA}"/>
              </a:ext>
            </a:extLst>
          </p:cNvPr>
          <p:cNvSpPr>
            <a:spLocks noChangeArrowheads="1"/>
          </p:cNvSpPr>
          <p:nvPr/>
        </p:nvSpPr>
        <p:spPr bwMode="auto">
          <a:xfrm>
            <a:off x="1905000" y="1676400"/>
            <a:ext cx="8610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571500" lvl="1" indent="-342900" eaLnBrk="1" fontAlgn="auto" hangingPunct="1">
              <a:spcBef>
                <a:spcPct val="20000"/>
              </a:spcBef>
              <a:spcAft>
                <a:spcPts val="0"/>
              </a:spcAft>
              <a:buSzPct val="125000"/>
              <a:buFontTx/>
              <a:buChar char="•"/>
              <a:defRPr/>
            </a:pPr>
            <a:r>
              <a:rPr kumimoji="1" lang="en-US" sz="2800" b="1" dirty="0">
                <a:latin typeface="Arial" charset="0"/>
                <a:ea typeface="ＭＳ Ｐゴシック" charset="0"/>
                <a:cs typeface="Arial" charset="0"/>
              </a:rPr>
              <a:t>Re-emerging disease (since 2000)</a:t>
            </a:r>
          </a:p>
          <a:p>
            <a:pPr marL="571500" lvl="1" indent="-342900" eaLnBrk="1" fontAlgn="auto" hangingPunct="1">
              <a:spcBef>
                <a:spcPct val="20000"/>
              </a:spcBef>
              <a:spcAft>
                <a:spcPts val="0"/>
              </a:spcAft>
              <a:buSzPct val="125000"/>
              <a:buFontTx/>
              <a:buChar char="•"/>
              <a:defRPr/>
            </a:pPr>
            <a:r>
              <a:rPr kumimoji="1" lang="en-US" sz="2800" b="1" i="1" dirty="0">
                <a:latin typeface="Arial" charset="0"/>
                <a:ea typeface="ＭＳ Ｐゴシック" charset="0"/>
                <a:cs typeface="Arial" charset="0"/>
              </a:rPr>
              <a:t>Treponema pallidum</a:t>
            </a:r>
            <a:r>
              <a:rPr kumimoji="1" lang="en-US" sz="2800" b="1" dirty="0">
                <a:latin typeface="Arial" charset="0"/>
                <a:ea typeface="ＭＳ Ｐゴシック" charset="0"/>
                <a:cs typeface="Arial" charset="0"/>
              </a:rPr>
              <a:t>, spp. </a:t>
            </a:r>
            <a:r>
              <a:rPr kumimoji="1" lang="en-US" sz="2800" b="1" i="1" dirty="0">
                <a:latin typeface="Arial" charset="0"/>
                <a:ea typeface="ＭＳ Ｐゴシック" charset="0"/>
                <a:cs typeface="Arial" charset="0"/>
              </a:rPr>
              <a:t>pallidum</a:t>
            </a:r>
          </a:p>
        </p:txBody>
      </p:sp>
      <p:sp>
        <p:nvSpPr>
          <p:cNvPr id="9219" name="Text Box 3">
            <a:extLst>
              <a:ext uri="{FF2B5EF4-FFF2-40B4-BE49-F238E27FC236}">
                <a16:creationId xmlns:a16="http://schemas.microsoft.com/office/drawing/2014/main" id="{E5D1A39A-86B1-4BF1-8842-86409F830B0A}"/>
              </a:ext>
            </a:extLst>
          </p:cNvPr>
          <p:cNvSpPr txBox="1">
            <a:spLocks noChangeArrowheads="1"/>
          </p:cNvSpPr>
          <p:nvPr/>
        </p:nvSpPr>
        <p:spPr bwMode="auto">
          <a:xfrm>
            <a:off x="2743200" y="746125"/>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itchFamily="18" charset="0"/>
                <a:ea typeface="ＭＳ Ｐゴシック" pitchFamily="1" charset="-128"/>
              </a:defRPr>
            </a:lvl1pPr>
            <a:lvl2pPr marL="742950" indent="-285750">
              <a:defRPr sz="2400">
                <a:solidFill>
                  <a:schemeClr val="tx1"/>
                </a:solidFill>
                <a:latin typeface="Times New Roman" pitchFamily="18" charset="0"/>
                <a:ea typeface="ＭＳ Ｐゴシック" pitchFamily="1" charset="-128"/>
              </a:defRPr>
            </a:lvl2pPr>
            <a:lvl3pPr marL="1143000" indent="-228600">
              <a:defRPr sz="2400">
                <a:solidFill>
                  <a:schemeClr val="tx1"/>
                </a:solidFill>
                <a:latin typeface="Times New Roman" pitchFamily="18" charset="0"/>
                <a:ea typeface="ＭＳ Ｐゴシック" pitchFamily="1" charset="-128"/>
              </a:defRPr>
            </a:lvl3pPr>
            <a:lvl4pPr marL="1600200" indent="-228600">
              <a:defRPr sz="2400">
                <a:solidFill>
                  <a:schemeClr val="tx1"/>
                </a:solidFill>
                <a:latin typeface="Times New Roman" pitchFamily="18" charset="0"/>
                <a:ea typeface="ＭＳ Ｐゴシック" pitchFamily="1" charset="-128"/>
              </a:defRPr>
            </a:lvl4pPr>
            <a:lvl5pPr marL="2057400" indent="-228600">
              <a:defRPr sz="2400">
                <a:solidFill>
                  <a:schemeClr val="tx1"/>
                </a:solidFill>
                <a:latin typeface="Times New Roman" pitchFamily="18"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1" charset="-128"/>
              </a:defRPr>
            </a:lvl9pPr>
          </a:lstStyle>
          <a:p>
            <a:pPr algn="ctr" eaLnBrk="1" fontAlgn="auto" hangingPunct="1">
              <a:spcBef>
                <a:spcPct val="50000"/>
              </a:spcBef>
              <a:spcAft>
                <a:spcPts val="0"/>
              </a:spcAft>
              <a:defRPr/>
            </a:pPr>
            <a:r>
              <a:rPr lang="en-US" sz="4000" b="1" dirty="0">
                <a:solidFill>
                  <a:srgbClr val="A2CC4A"/>
                </a:solidFill>
                <a:latin typeface="Arial" pitchFamily="34" charset="0"/>
                <a:cs typeface="Arial" pitchFamily="34" charset="0"/>
              </a:rPr>
              <a:t>Syphilis – the Basics</a:t>
            </a:r>
          </a:p>
        </p:txBody>
      </p:sp>
      <p:pic>
        <p:nvPicPr>
          <p:cNvPr id="16388" name="Picture 3">
            <a:extLst>
              <a:ext uri="{FF2B5EF4-FFF2-40B4-BE49-F238E27FC236}">
                <a16:creationId xmlns:a16="http://schemas.microsoft.com/office/drawing/2014/main" id="{9556FC0F-A352-4655-B643-0D06863B1A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743200"/>
            <a:ext cx="6688138" cy="391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A0C5669-04A6-4B27-AC7C-C1A851C776EA}"/>
              </a:ext>
            </a:extLst>
          </p:cNvPr>
          <p:cNvSpPr>
            <a:spLocks noChangeArrowheads="1"/>
          </p:cNvSpPr>
          <p:nvPr/>
        </p:nvSpPr>
        <p:spPr bwMode="auto">
          <a:xfrm>
            <a:off x="1905000" y="1981200"/>
            <a:ext cx="8382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571500" lvl="1" indent="-342900" eaLnBrk="1" fontAlgn="auto" hangingPunct="1">
              <a:spcBef>
                <a:spcPct val="20000"/>
              </a:spcBef>
              <a:spcAft>
                <a:spcPts val="0"/>
              </a:spcAft>
              <a:buSzPct val="125000"/>
              <a:buFontTx/>
              <a:buChar char="•"/>
              <a:defRPr/>
            </a:pPr>
            <a:r>
              <a:rPr kumimoji="1" lang="en-US" sz="2800" b="1" dirty="0">
                <a:latin typeface="Arial" pitchFamily="34" charset="0"/>
                <a:ea typeface="ＭＳ Ｐゴシック" pitchFamily="1" charset="-128"/>
                <a:cs typeface="Arial" pitchFamily="34" charset="0"/>
              </a:rPr>
              <a:t>Direct (sexual) contact; blood transfusion; congenital</a:t>
            </a:r>
          </a:p>
          <a:p>
            <a:pPr marL="571500" lvl="1" indent="-342900" eaLnBrk="1" fontAlgn="auto" hangingPunct="1">
              <a:spcBef>
                <a:spcPct val="20000"/>
              </a:spcBef>
              <a:spcAft>
                <a:spcPts val="0"/>
              </a:spcAft>
              <a:buSzPct val="125000"/>
              <a:buFontTx/>
              <a:buChar char="•"/>
              <a:defRPr/>
            </a:pPr>
            <a:endParaRPr kumimoji="1" lang="en-US" sz="2800" b="1" dirty="0">
              <a:latin typeface="Arial" pitchFamily="34" charset="0"/>
              <a:ea typeface="ＭＳ Ｐゴシック" pitchFamily="1" charset="-128"/>
              <a:cs typeface="Arial" pitchFamily="34" charset="0"/>
            </a:endParaRPr>
          </a:p>
          <a:p>
            <a:pPr marL="571500" lvl="1" indent="-342900" eaLnBrk="1" fontAlgn="auto" hangingPunct="1">
              <a:spcBef>
                <a:spcPct val="20000"/>
              </a:spcBef>
              <a:spcAft>
                <a:spcPts val="0"/>
              </a:spcAft>
              <a:buSzPct val="125000"/>
              <a:buFontTx/>
              <a:buChar char="•"/>
              <a:defRPr/>
            </a:pPr>
            <a:r>
              <a:rPr kumimoji="1" lang="en-US" sz="2800" b="1" dirty="0">
                <a:latin typeface="Arial" pitchFamily="34" charset="0"/>
                <a:ea typeface="ＭＳ Ｐゴシック" pitchFamily="1" charset="-128"/>
                <a:cs typeface="Arial" pitchFamily="34" charset="0"/>
              </a:rPr>
              <a:t>Incubation Period: 10-90 days</a:t>
            </a:r>
          </a:p>
          <a:p>
            <a:pPr marL="571500" lvl="1" indent="-342900" eaLnBrk="1" fontAlgn="auto" hangingPunct="1">
              <a:spcBef>
                <a:spcPct val="20000"/>
              </a:spcBef>
              <a:spcAft>
                <a:spcPts val="0"/>
              </a:spcAft>
              <a:buSzPct val="125000"/>
              <a:buFontTx/>
              <a:buChar char="•"/>
              <a:defRPr/>
            </a:pPr>
            <a:endParaRPr kumimoji="1" lang="en-US" sz="2800" b="1" dirty="0">
              <a:latin typeface="Arial" pitchFamily="34" charset="0"/>
              <a:ea typeface="ＭＳ Ｐゴシック" pitchFamily="1" charset="-128"/>
              <a:cs typeface="Arial" pitchFamily="34" charset="0"/>
            </a:endParaRPr>
          </a:p>
          <a:p>
            <a:pPr marL="571500" lvl="1" indent="-342900" eaLnBrk="1" fontAlgn="auto" hangingPunct="1">
              <a:spcBef>
                <a:spcPct val="20000"/>
              </a:spcBef>
              <a:spcAft>
                <a:spcPts val="0"/>
              </a:spcAft>
              <a:buSzPct val="125000"/>
              <a:buFontTx/>
              <a:buChar char="•"/>
              <a:defRPr/>
            </a:pPr>
            <a:r>
              <a:rPr kumimoji="1" lang="en-US" sz="2800" b="1" dirty="0">
                <a:latin typeface="Arial" pitchFamily="34" charset="0"/>
                <a:ea typeface="ＭＳ Ｐゴシック" pitchFamily="1" charset="-128"/>
                <a:cs typeface="Arial" pitchFamily="34" charset="0"/>
              </a:rPr>
              <a:t>Stages – </a:t>
            </a:r>
            <a:r>
              <a:rPr kumimoji="1" lang="en-US" sz="2800" b="1" dirty="0">
                <a:solidFill>
                  <a:srgbClr val="A2CC4A"/>
                </a:solidFill>
                <a:latin typeface="Arial" pitchFamily="34" charset="0"/>
                <a:ea typeface="ＭＳ Ｐゴシック" pitchFamily="1" charset="-128"/>
                <a:cs typeface="Arial" pitchFamily="34" charset="0"/>
              </a:rPr>
              <a:t>primary, secondary, early latent</a:t>
            </a:r>
            <a:r>
              <a:rPr kumimoji="1" lang="en-US" sz="2800" b="1" dirty="0">
                <a:latin typeface="Arial" pitchFamily="34" charset="0"/>
                <a:ea typeface="ＭＳ Ｐゴシック" pitchFamily="1" charset="-128"/>
                <a:cs typeface="Arial" pitchFamily="34" charset="0"/>
              </a:rPr>
              <a:t>, late latent, and tertiary</a:t>
            </a:r>
            <a:endParaRPr kumimoji="1" lang="en-US" sz="2800" b="1" dirty="0">
              <a:solidFill>
                <a:srgbClr val="FFFF00"/>
              </a:solidFill>
              <a:latin typeface="Arial" pitchFamily="34" charset="0"/>
              <a:ea typeface="ＭＳ Ｐゴシック" pitchFamily="1" charset="-128"/>
              <a:cs typeface="Arial" pitchFamily="34" charset="0"/>
            </a:endParaRPr>
          </a:p>
        </p:txBody>
      </p:sp>
      <p:sp>
        <p:nvSpPr>
          <p:cNvPr id="10243" name="Text Box 5">
            <a:extLst>
              <a:ext uri="{FF2B5EF4-FFF2-40B4-BE49-F238E27FC236}">
                <a16:creationId xmlns:a16="http://schemas.microsoft.com/office/drawing/2014/main" id="{6CD05907-9E7E-4B5F-BD31-6A7F10461B5E}"/>
              </a:ext>
            </a:extLst>
          </p:cNvPr>
          <p:cNvSpPr txBox="1">
            <a:spLocks noChangeArrowheads="1"/>
          </p:cNvSpPr>
          <p:nvPr/>
        </p:nvSpPr>
        <p:spPr bwMode="auto">
          <a:xfrm>
            <a:off x="2743200" y="746125"/>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pitchFamily="18" charset="0"/>
                <a:ea typeface="ＭＳ Ｐゴシック" pitchFamily="1" charset="-128"/>
              </a:defRPr>
            </a:lvl1pPr>
            <a:lvl2pPr marL="742950" indent="-285750">
              <a:defRPr sz="2400">
                <a:solidFill>
                  <a:schemeClr val="tx1"/>
                </a:solidFill>
                <a:latin typeface="Times New Roman" pitchFamily="18" charset="0"/>
                <a:ea typeface="ＭＳ Ｐゴシック" pitchFamily="1" charset="-128"/>
              </a:defRPr>
            </a:lvl2pPr>
            <a:lvl3pPr marL="1143000" indent="-228600">
              <a:defRPr sz="2400">
                <a:solidFill>
                  <a:schemeClr val="tx1"/>
                </a:solidFill>
                <a:latin typeface="Times New Roman" pitchFamily="18" charset="0"/>
                <a:ea typeface="ＭＳ Ｐゴシック" pitchFamily="1" charset="-128"/>
              </a:defRPr>
            </a:lvl3pPr>
            <a:lvl4pPr marL="1600200" indent="-228600">
              <a:defRPr sz="2400">
                <a:solidFill>
                  <a:schemeClr val="tx1"/>
                </a:solidFill>
                <a:latin typeface="Times New Roman" pitchFamily="18" charset="0"/>
                <a:ea typeface="ＭＳ Ｐゴシック" pitchFamily="1" charset="-128"/>
              </a:defRPr>
            </a:lvl4pPr>
            <a:lvl5pPr marL="2057400" indent="-228600">
              <a:defRPr sz="2400">
                <a:solidFill>
                  <a:schemeClr val="tx1"/>
                </a:solidFill>
                <a:latin typeface="Times New Roman" pitchFamily="18"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1" charset="-128"/>
              </a:defRPr>
            </a:lvl9pPr>
          </a:lstStyle>
          <a:p>
            <a:pPr algn="ctr" eaLnBrk="1" fontAlgn="auto" hangingPunct="1">
              <a:spcBef>
                <a:spcPct val="50000"/>
              </a:spcBef>
              <a:spcAft>
                <a:spcPts val="0"/>
              </a:spcAft>
              <a:defRPr/>
            </a:pPr>
            <a:r>
              <a:rPr lang="en-US" sz="4000" b="1" dirty="0">
                <a:solidFill>
                  <a:srgbClr val="A2CC4A"/>
                </a:solidFill>
                <a:latin typeface="Arial" pitchFamily="34" charset="0"/>
                <a:cs typeface="Arial" pitchFamily="34" charset="0"/>
              </a:rPr>
              <a:t>Syphilis – the Basics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DE8E5EF3-FDBD-46AA-B49C-E5F90EAD42F0}"/>
              </a:ext>
            </a:extLst>
          </p:cNvPr>
          <p:cNvSpPr txBox="1">
            <a:spLocks noChangeArrowheads="1"/>
          </p:cNvSpPr>
          <p:nvPr/>
        </p:nvSpPr>
        <p:spPr bwMode="auto">
          <a:xfrm>
            <a:off x="2667000" y="746125"/>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ct val="50000"/>
              </a:spcBef>
              <a:spcAft>
                <a:spcPts val="0"/>
              </a:spcAft>
              <a:defRPr/>
            </a:pPr>
            <a:r>
              <a:rPr lang="en-US" sz="4000" b="1" dirty="0">
                <a:solidFill>
                  <a:srgbClr val="A2CC4A"/>
                </a:solidFill>
                <a:latin typeface="Arial" charset="0"/>
                <a:cs typeface="Arial" charset="0"/>
              </a:rPr>
              <a:t>Infectious Syphilis</a:t>
            </a:r>
          </a:p>
        </p:txBody>
      </p:sp>
      <p:sp>
        <p:nvSpPr>
          <p:cNvPr id="11267" name="Rectangle 4">
            <a:extLst>
              <a:ext uri="{FF2B5EF4-FFF2-40B4-BE49-F238E27FC236}">
                <a16:creationId xmlns:a16="http://schemas.microsoft.com/office/drawing/2014/main" id="{2B7286C6-AB18-4AE5-B9CA-EE084FA0B1C4}"/>
              </a:ext>
            </a:extLst>
          </p:cNvPr>
          <p:cNvSpPr>
            <a:spLocks noChangeArrowheads="1"/>
          </p:cNvSpPr>
          <p:nvPr/>
        </p:nvSpPr>
        <p:spPr bwMode="auto">
          <a:xfrm>
            <a:off x="1828800" y="2057400"/>
            <a:ext cx="8382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685800" lvl="1" indent="-457200" eaLnBrk="1" fontAlgn="auto" hangingPunct="1">
              <a:spcBef>
                <a:spcPct val="20000"/>
              </a:spcBef>
              <a:spcAft>
                <a:spcPts val="0"/>
              </a:spcAft>
              <a:buSzPct val="125000"/>
              <a:buFont typeface="Arial" panose="020B0604020202020204" pitchFamily="34" charset="0"/>
              <a:buChar char="•"/>
              <a:defRPr/>
            </a:pPr>
            <a:r>
              <a:rPr kumimoji="1" lang="en-US" sz="2800" b="1" dirty="0">
                <a:latin typeface="Arial" charset="0"/>
                <a:ea typeface="ＭＳ Ｐゴシック" charset="0"/>
                <a:cs typeface="Arial" charset="0"/>
              </a:rPr>
              <a:t>Primary – Ulcers (chancres) on penis/vagina</a:t>
            </a:r>
          </a:p>
          <a:p>
            <a:pPr marL="685800" lvl="1" indent="-457200" eaLnBrk="1" fontAlgn="auto" hangingPunct="1">
              <a:spcBef>
                <a:spcPct val="20000"/>
              </a:spcBef>
              <a:spcAft>
                <a:spcPts val="0"/>
              </a:spcAft>
              <a:buSzPct val="125000"/>
              <a:buFont typeface="Arial" panose="020B0604020202020204" pitchFamily="34" charset="0"/>
              <a:buChar char="•"/>
              <a:defRPr/>
            </a:pPr>
            <a:endParaRPr kumimoji="1" lang="en-US" sz="2800" b="1" dirty="0">
              <a:latin typeface="Arial" charset="0"/>
              <a:ea typeface="ＭＳ Ｐゴシック" charset="0"/>
              <a:cs typeface="Arial" charset="0"/>
            </a:endParaRPr>
          </a:p>
          <a:p>
            <a:pPr marL="685800" lvl="1" indent="-457200" eaLnBrk="1" fontAlgn="auto" hangingPunct="1">
              <a:spcBef>
                <a:spcPct val="20000"/>
              </a:spcBef>
              <a:spcAft>
                <a:spcPts val="0"/>
              </a:spcAft>
              <a:buSzPct val="125000"/>
              <a:buFont typeface="Arial" panose="020B0604020202020204" pitchFamily="34" charset="0"/>
              <a:buChar char="•"/>
              <a:defRPr/>
            </a:pPr>
            <a:r>
              <a:rPr kumimoji="1" lang="en-US" sz="2800" b="1" dirty="0">
                <a:latin typeface="Arial" charset="0"/>
                <a:ea typeface="ＭＳ Ｐゴシック" charset="0"/>
                <a:cs typeface="Arial" charset="0"/>
              </a:rPr>
              <a:t>Secondary – Rash (any kind except vesicular); may be on palms of hands or soles of feet; systemic illness</a:t>
            </a:r>
          </a:p>
          <a:p>
            <a:pPr marL="685800" lvl="1" indent="-457200" eaLnBrk="1" fontAlgn="auto" hangingPunct="1">
              <a:spcBef>
                <a:spcPct val="20000"/>
              </a:spcBef>
              <a:spcAft>
                <a:spcPts val="0"/>
              </a:spcAft>
              <a:buSzPct val="125000"/>
              <a:buFont typeface="Arial" panose="020B0604020202020204" pitchFamily="34" charset="0"/>
              <a:buChar char="•"/>
              <a:defRPr/>
            </a:pPr>
            <a:endParaRPr kumimoji="1" lang="en-US" sz="2800" b="1" dirty="0">
              <a:latin typeface="Arial" charset="0"/>
              <a:ea typeface="ＭＳ Ｐゴシック" charset="0"/>
              <a:cs typeface="Arial" charset="0"/>
            </a:endParaRPr>
          </a:p>
          <a:p>
            <a:pPr marL="685800" lvl="1" indent="-457200" eaLnBrk="1" fontAlgn="auto" hangingPunct="1">
              <a:spcBef>
                <a:spcPct val="20000"/>
              </a:spcBef>
              <a:spcAft>
                <a:spcPts val="0"/>
              </a:spcAft>
              <a:buSzPct val="125000"/>
              <a:buFont typeface="Arial" panose="020B0604020202020204" pitchFamily="34" charset="0"/>
              <a:buChar char="•"/>
              <a:defRPr/>
            </a:pPr>
            <a:r>
              <a:rPr kumimoji="1" lang="en-US" sz="2800" b="1" dirty="0">
                <a:latin typeface="Arial" charset="0"/>
                <a:ea typeface="ＭＳ Ｐゴシック" charset="0"/>
                <a:cs typeface="Arial" charset="0"/>
              </a:rPr>
              <a:t>Early Latent – Asymptomatic (12 months)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9C44F4E1-0A6B-48CE-B095-4D9A36AD103E}"/>
              </a:ext>
            </a:extLst>
          </p:cNvPr>
          <p:cNvSpPr/>
          <p:nvPr/>
        </p:nvSpPr>
        <p:spPr>
          <a:xfrm>
            <a:off x="3587750" y="973138"/>
            <a:ext cx="1912938" cy="68738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CA" sz="1600" b="1" dirty="0">
                <a:solidFill>
                  <a:schemeClr val="tx1"/>
                </a:solidFill>
              </a:rPr>
              <a:t>Treponemal Test</a:t>
            </a:r>
          </a:p>
          <a:p>
            <a:pPr algn="ctr" eaLnBrk="1" fontAlgn="auto" hangingPunct="1">
              <a:spcBef>
                <a:spcPts val="0"/>
              </a:spcBef>
              <a:spcAft>
                <a:spcPts val="0"/>
              </a:spcAft>
              <a:defRPr/>
            </a:pPr>
            <a:r>
              <a:rPr lang="en-CA" sz="1600" b="1" dirty="0">
                <a:solidFill>
                  <a:schemeClr val="tx1"/>
                </a:solidFill>
              </a:rPr>
              <a:t>(CMIA)</a:t>
            </a:r>
          </a:p>
        </p:txBody>
      </p:sp>
      <p:sp>
        <p:nvSpPr>
          <p:cNvPr id="4" name="Rounded Rectangle 3">
            <a:extLst>
              <a:ext uri="{FF2B5EF4-FFF2-40B4-BE49-F238E27FC236}">
                <a16:creationId xmlns:a16="http://schemas.microsoft.com/office/drawing/2014/main" id="{2F29191F-EA2D-4BC8-B993-4A6875F0F9E8}"/>
              </a:ext>
            </a:extLst>
          </p:cNvPr>
          <p:cNvSpPr/>
          <p:nvPr/>
        </p:nvSpPr>
        <p:spPr>
          <a:xfrm>
            <a:off x="5897563" y="1849438"/>
            <a:ext cx="2589212" cy="688975"/>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CA" sz="1600" b="1" dirty="0">
                <a:solidFill>
                  <a:schemeClr val="tx1"/>
                </a:solidFill>
              </a:rPr>
              <a:t>Non Treponemal Test</a:t>
            </a:r>
          </a:p>
          <a:p>
            <a:pPr algn="ctr" eaLnBrk="1" fontAlgn="auto" hangingPunct="1">
              <a:spcBef>
                <a:spcPts val="0"/>
              </a:spcBef>
              <a:spcAft>
                <a:spcPts val="0"/>
              </a:spcAft>
              <a:defRPr/>
            </a:pPr>
            <a:r>
              <a:rPr lang="en-CA" sz="1600" b="1" dirty="0">
                <a:solidFill>
                  <a:schemeClr val="tx1"/>
                </a:solidFill>
              </a:rPr>
              <a:t>(VDRL/RPR)</a:t>
            </a:r>
          </a:p>
        </p:txBody>
      </p:sp>
      <p:sp>
        <p:nvSpPr>
          <p:cNvPr id="5" name="Rounded Rectangle 4">
            <a:extLst>
              <a:ext uri="{FF2B5EF4-FFF2-40B4-BE49-F238E27FC236}">
                <a16:creationId xmlns:a16="http://schemas.microsoft.com/office/drawing/2014/main" id="{6A775AC2-C17A-474D-80C3-B99F4BAC6A17}"/>
              </a:ext>
            </a:extLst>
          </p:cNvPr>
          <p:cNvSpPr/>
          <p:nvPr/>
        </p:nvSpPr>
        <p:spPr>
          <a:xfrm>
            <a:off x="8970963" y="4062413"/>
            <a:ext cx="1614487" cy="97313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CA" sz="1600" b="1" dirty="0">
                <a:solidFill>
                  <a:schemeClr val="tx1"/>
                </a:solidFill>
              </a:rPr>
              <a:t>False positive</a:t>
            </a:r>
          </a:p>
        </p:txBody>
      </p:sp>
      <p:sp>
        <p:nvSpPr>
          <p:cNvPr id="6" name="Rounded Rectangle 5">
            <a:extLst>
              <a:ext uri="{FF2B5EF4-FFF2-40B4-BE49-F238E27FC236}">
                <a16:creationId xmlns:a16="http://schemas.microsoft.com/office/drawing/2014/main" id="{E8FB4FBF-E96E-438A-9B2F-B121D8D1DAAB}"/>
              </a:ext>
            </a:extLst>
          </p:cNvPr>
          <p:cNvSpPr/>
          <p:nvPr/>
        </p:nvSpPr>
        <p:spPr>
          <a:xfrm>
            <a:off x="7204075" y="4051300"/>
            <a:ext cx="1614488" cy="9842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CA" sz="1600" b="1" dirty="0">
                <a:solidFill>
                  <a:schemeClr val="tx1"/>
                </a:solidFill>
              </a:rPr>
              <a:t>Biologic false positive</a:t>
            </a:r>
          </a:p>
        </p:txBody>
      </p:sp>
      <p:sp>
        <p:nvSpPr>
          <p:cNvPr id="7" name="Rounded Rectangle 6">
            <a:extLst>
              <a:ext uri="{FF2B5EF4-FFF2-40B4-BE49-F238E27FC236}">
                <a16:creationId xmlns:a16="http://schemas.microsoft.com/office/drawing/2014/main" id="{E07451B0-28FE-4DD7-87FF-D87DC727A7ED}"/>
              </a:ext>
            </a:extLst>
          </p:cNvPr>
          <p:cNvSpPr/>
          <p:nvPr/>
        </p:nvSpPr>
        <p:spPr>
          <a:xfrm>
            <a:off x="5421313" y="4027488"/>
            <a:ext cx="1614487" cy="10080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CA" sz="1600" b="1" dirty="0">
                <a:solidFill>
                  <a:schemeClr val="tx1"/>
                </a:solidFill>
              </a:rPr>
              <a:t>Old treated treponemal infection</a:t>
            </a:r>
          </a:p>
        </p:txBody>
      </p:sp>
      <p:sp>
        <p:nvSpPr>
          <p:cNvPr id="8" name="Rounded Rectangle 7">
            <a:extLst>
              <a:ext uri="{FF2B5EF4-FFF2-40B4-BE49-F238E27FC236}">
                <a16:creationId xmlns:a16="http://schemas.microsoft.com/office/drawing/2014/main" id="{9391850A-007C-4914-881A-5FF619C60816}"/>
              </a:ext>
            </a:extLst>
          </p:cNvPr>
          <p:cNvSpPr/>
          <p:nvPr/>
        </p:nvSpPr>
        <p:spPr>
          <a:xfrm>
            <a:off x="3611563" y="4027488"/>
            <a:ext cx="1614487" cy="100806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CA" sz="1600" b="1" dirty="0">
                <a:solidFill>
                  <a:schemeClr val="tx1"/>
                </a:solidFill>
              </a:rPr>
              <a:t>Active</a:t>
            </a:r>
          </a:p>
          <a:p>
            <a:pPr algn="ctr" eaLnBrk="1" fontAlgn="auto" hangingPunct="1">
              <a:spcBef>
                <a:spcPts val="0"/>
              </a:spcBef>
              <a:spcAft>
                <a:spcPts val="0"/>
              </a:spcAft>
              <a:defRPr/>
            </a:pPr>
            <a:r>
              <a:rPr lang="en-CA" sz="1600" b="1" dirty="0">
                <a:solidFill>
                  <a:schemeClr val="tx1"/>
                </a:solidFill>
              </a:rPr>
              <a:t>treponemal infection</a:t>
            </a:r>
          </a:p>
        </p:txBody>
      </p:sp>
      <p:sp>
        <p:nvSpPr>
          <p:cNvPr id="9" name="Octagon 8">
            <a:extLst>
              <a:ext uri="{FF2B5EF4-FFF2-40B4-BE49-F238E27FC236}">
                <a16:creationId xmlns:a16="http://schemas.microsoft.com/office/drawing/2014/main" id="{AB372DE0-63B8-4516-840A-8F31A17B2D4E}"/>
              </a:ext>
            </a:extLst>
          </p:cNvPr>
          <p:cNvSpPr/>
          <p:nvPr/>
        </p:nvSpPr>
        <p:spPr>
          <a:xfrm>
            <a:off x="1524000" y="1606550"/>
            <a:ext cx="1803400" cy="1566863"/>
          </a:xfrm>
          <a:prstGeom prst="octagon">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CA" sz="1600" b="1" dirty="0">
                <a:solidFill>
                  <a:srgbClr val="292934"/>
                </a:solidFill>
              </a:rPr>
              <a:t>No current or previous treponemal infection</a:t>
            </a:r>
          </a:p>
        </p:txBody>
      </p:sp>
      <p:cxnSp>
        <p:nvCxnSpPr>
          <p:cNvPr id="11" name="Straight Arrow Connector 10">
            <a:extLst>
              <a:ext uri="{FF2B5EF4-FFF2-40B4-BE49-F238E27FC236}">
                <a16:creationId xmlns:a16="http://schemas.microsoft.com/office/drawing/2014/main" id="{E3164521-59D8-4185-B600-498405AC47DF}"/>
              </a:ext>
            </a:extLst>
          </p:cNvPr>
          <p:cNvCxnSpPr/>
          <p:nvPr/>
        </p:nvCxnSpPr>
        <p:spPr>
          <a:xfrm>
            <a:off x="4418013" y="2192338"/>
            <a:ext cx="14779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3F18494-D4DD-4193-B7B3-F4268BCDC150}"/>
              </a:ext>
            </a:extLst>
          </p:cNvPr>
          <p:cNvCxnSpPr>
            <a:stCxn id="3" idx="2"/>
          </p:cNvCxnSpPr>
          <p:nvPr/>
        </p:nvCxnSpPr>
        <p:spPr>
          <a:xfrm>
            <a:off x="4543425" y="1660525"/>
            <a:ext cx="0" cy="5683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5E368763-BE74-40E9-A4DE-B0D45A340E62}"/>
              </a:ext>
            </a:extLst>
          </p:cNvPr>
          <p:cNvCxnSpPr/>
          <p:nvPr/>
        </p:nvCxnSpPr>
        <p:spPr>
          <a:xfrm flipH="1">
            <a:off x="3327400" y="2192338"/>
            <a:ext cx="1092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D46FCDF-B63E-45E8-9D2E-CD3B8D240500}"/>
              </a:ext>
            </a:extLst>
          </p:cNvPr>
          <p:cNvCxnSpPr/>
          <p:nvPr/>
        </p:nvCxnSpPr>
        <p:spPr>
          <a:xfrm>
            <a:off x="7191375" y="2554288"/>
            <a:ext cx="0" cy="39211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EF80623-4920-4BF2-B794-EC86D58454B4}"/>
              </a:ext>
            </a:extLst>
          </p:cNvPr>
          <p:cNvCxnSpPr/>
          <p:nvPr/>
        </p:nvCxnSpPr>
        <p:spPr>
          <a:xfrm>
            <a:off x="4419600" y="2924175"/>
            <a:ext cx="53530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26B0FAA5-1B71-4DC8-9B4B-5BC4340A47AE}"/>
              </a:ext>
            </a:extLst>
          </p:cNvPr>
          <p:cNvCxnSpPr>
            <a:endCxn id="8" idx="0"/>
          </p:cNvCxnSpPr>
          <p:nvPr/>
        </p:nvCxnSpPr>
        <p:spPr>
          <a:xfrm flipH="1">
            <a:off x="4418013" y="2924175"/>
            <a:ext cx="1587" cy="11033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750AC636-AE32-44AD-BC7F-42FD7400504F}"/>
              </a:ext>
            </a:extLst>
          </p:cNvPr>
          <p:cNvCxnSpPr>
            <a:endCxn id="7" idx="0"/>
          </p:cNvCxnSpPr>
          <p:nvPr/>
        </p:nvCxnSpPr>
        <p:spPr>
          <a:xfrm>
            <a:off x="6229350" y="2946400"/>
            <a:ext cx="0" cy="1081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C1A2ACF3-DE0E-40DF-8BE2-6A10EEF5BFBC}"/>
              </a:ext>
            </a:extLst>
          </p:cNvPr>
          <p:cNvCxnSpPr>
            <a:endCxn id="6" idx="0"/>
          </p:cNvCxnSpPr>
          <p:nvPr/>
        </p:nvCxnSpPr>
        <p:spPr>
          <a:xfrm>
            <a:off x="8010525" y="2946400"/>
            <a:ext cx="0" cy="1104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046EED28-A9F0-46A7-8E87-7E56A9454331}"/>
              </a:ext>
            </a:extLst>
          </p:cNvPr>
          <p:cNvCxnSpPr>
            <a:endCxn id="5" idx="0"/>
          </p:cNvCxnSpPr>
          <p:nvPr/>
        </p:nvCxnSpPr>
        <p:spPr>
          <a:xfrm>
            <a:off x="9777413" y="2924175"/>
            <a:ext cx="0" cy="11382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Right Arrow 48">
            <a:extLst>
              <a:ext uri="{FF2B5EF4-FFF2-40B4-BE49-F238E27FC236}">
                <a16:creationId xmlns:a16="http://schemas.microsoft.com/office/drawing/2014/main" id="{C30E2A3F-1543-4DC0-AA02-9229CF68F227}"/>
              </a:ext>
            </a:extLst>
          </p:cNvPr>
          <p:cNvSpPr/>
          <p:nvPr/>
        </p:nvSpPr>
        <p:spPr>
          <a:xfrm>
            <a:off x="1714500" y="4110038"/>
            <a:ext cx="1720850" cy="104775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r>
              <a:rPr lang="en-CA" sz="1600" b="1" dirty="0">
                <a:solidFill>
                  <a:schemeClr val="tx1"/>
                </a:solidFill>
              </a:rPr>
              <a:t>Most likely diagnosis</a:t>
            </a:r>
          </a:p>
        </p:txBody>
      </p:sp>
      <p:sp>
        <p:nvSpPr>
          <p:cNvPr id="50" name="Right Arrow 49">
            <a:extLst>
              <a:ext uri="{FF2B5EF4-FFF2-40B4-BE49-F238E27FC236}">
                <a16:creationId xmlns:a16="http://schemas.microsoft.com/office/drawing/2014/main" id="{2CAD66F6-E3AC-4648-B66B-BDCC05EC03A4}"/>
              </a:ext>
            </a:extLst>
          </p:cNvPr>
          <p:cNvSpPr/>
          <p:nvPr/>
        </p:nvSpPr>
        <p:spPr>
          <a:xfrm>
            <a:off x="1714500" y="5394325"/>
            <a:ext cx="1720850" cy="1047750"/>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r>
              <a:rPr lang="en-CA" sz="1600" b="1" dirty="0">
                <a:solidFill>
                  <a:schemeClr val="tx1"/>
                </a:solidFill>
              </a:rPr>
              <a:t>Other diagnoses</a:t>
            </a:r>
          </a:p>
        </p:txBody>
      </p:sp>
      <p:sp>
        <p:nvSpPr>
          <p:cNvPr id="58" name="Rounded Rectangle 57">
            <a:extLst>
              <a:ext uri="{FF2B5EF4-FFF2-40B4-BE49-F238E27FC236}">
                <a16:creationId xmlns:a16="http://schemas.microsoft.com/office/drawing/2014/main" id="{B084C9A8-4EB4-4831-AB12-4A15686EDE32}"/>
              </a:ext>
            </a:extLst>
          </p:cNvPr>
          <p:cNvSpPr/>
          <p:nvPr/>
        </p:nvSpPr>
        <p:spPr>
          <a:xfrm>
            <a:off x="8966200" y="5394325"/>
            <a:ext cx="1614488" cy="10096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CA" sz="1600" b="1" dirty="0">
                <a:solidFill>
                  <a:schemeClr val="tx1"/>
                </a:solidFill>
              </a:rPr>
              <a:t>Early active</a:t>
            </a:r>
          </a:p>
          <a:p>
            <a:pPr algn="ctr" eaLnBrk="1" fontAlgn="auto" hangingPunct="1">
              <a:spcBef>
                <a:spcPts val="0"/>
              </a:spcBef>
              <a:spcAft>
                <a:spcPts val="0"/>
              </a:spcAft>
              <a:defRPr/>
            </a:pPr>
            <a:r>
              <a:rPr lang="en-CA" sz="1600" b="1" dirty="0">
                <a:solidFill>
                  <a:schemeClr val="tx1"/>
                </a:solidFill>
              </a:rPr>
              <a:t>treponemal infection</a:t>
            </a:r>
          </a:p>
        </p:txBody>
      </p:sp>
      <p:sp>
        <p:nvSpPr>
          <p:cNvPr id="59" name="Rounded Rectangle 58">
            <a:extLst>
              <a:ext uri="{FF2B5EF4-FFF2-40B4-BE49-F238E27FC236}">
                <a16:creationId xmlns:a16="http://schemas.microsoft.com/office/drawing/2014/main" id="{7B7571E4-2EC0-4042-931C-B91FA856E105}"/>
              </a:ext>
            </a:extLst>
          </p:cNvPr>
          <p:cNvSpPr/>
          <p:nvPr/>
        </p:nvSpPr>
        <p:spPr>
          <a:xfrm>
            <a:off x="7191375" y="5394325"/>
            <a:ext cx="1614488" cy="10096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CA" sz="1600" b="1" dirty="0">
                <a:solidFill>
                  <a:schemeClr val="tx1"/>
                </a:solidFill>
              </a:rPr>
              <a:t>Early active</a:t>
            </a:r>
          </a:p>
          <a:p>
            <a:pPr algn="ctr" eaLnBrk="1" fontAlgn="auto" hangingPunct="1">
              <a:spcBef>
                <a:spcPts val="0"/>
              </a:spcBef>
              <a:spcAft>
                <a:spcPts val="0"/>
              </a:spcAft>
              <a:defRPr/>
            </a:pPr>
            <a:r>
              <a:rPr lang="en-CA" sz="1600" b="1" dirty="0">
                <a:solidFill>
                  <a:schemeClr val="tx1"/>
                </a:solidFill>
              </a:rPr>
              <a:t>treponemal infection</a:t>
            </a:r>
          </a:p>
        </p:txBody>
      </p:sp>
      <p:sp>
        <p:nvSpPr>
          <p:cNvPr id="60" name="Rounded Rectangle 59">
            <a:extLst>
              <a:ext uri="{FF2B5EF4-FFF2-40B4-BE49-F238E27FC236}">
                <a16:creationId xmlns:a16="http://schemas.microsoft.com/office/drawing/2014/main" id="{71A2552A-2335-40F4-9111-E24E70907650}"/>
              </a:ext>
            </a:extLst>
          </p:cNvPr>
          <p:cNvSpPr/>
          <p:nvPr/>
        </p:nvSpPr>
        <p:spPr>
          <a:xfrm>
            <a:off x="5421313" y="5394325"/>
            <a:ext cx="1614487" cy="10096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CA" sz="1600" b="1" dirty="0">
                <a:solidFill>
                  <a:schemeClr val="tx1"/>
                </a:solidFill>
              </a:rPr>
              <a:t>Latent active</a:t>
            </a:r>
          </a:p>
          <a:p>
            <a:pPr algn="ctr" eaLnBrk="1" fontAlgn="auto" hangingPunct="1">
              <a:spcBef>
                <a:spcPts val="0"/>
              </a:spcBef>
              <a:spcAft>
                <a:spcPts val="0"/>
              </a:spcAft>
              <a:defRPr/>
            </a:pPr>
            <a:r>
              <a:rPr lang="en-CA" sz="1600" b="1" dirty="0">
                <a:solidFill>
                  <a:schemeClr val="tx1"/>
                </a:solidFill>
              </a:rPr>
              <a:t>treponemal infection</a:t>
            </a:r>
          </a:p>
        </p:txBody>
      </p:sp>
      <p:sp>
        <p:nvSpPr>
          <p:cNvPr id="61" name="Rounded Rectangle 60">
            <a:extLst>
              <a:ext uri="{FF2B5EF4-FFF2-40B4-BE49-F238E27FC236}">
                <a16:creationId xmlns:a16="http://schemas.microsoft.com/office/drawing/2014/main" id="{1182CD5D-CC61-4907-999F-AAD82EFA6279}"/>
              </a:ext>
            </a:extLst>
          </p:cNvPr>
          <p:cNvSpPr/>
          <p:nvPr/>
        </p:nvSpPr>
        <p:spPr>
          <a:xfrm>
            <a:off x="3613150" y="5394325"/>
            <a:ext cx="1614488" cy="10096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CA" sz="1600" b="1" dirty="0">
                <a:solidFill>
                  <a:schemeClr val="tx1"/>
                </a:solidFill>
              </a:rPr>
              <a:t>Treated after many years </a:t>
            </a:r>
            <a:r>
              <a:rPr lang="en-CA" sz="1600" b="1">
                <a:solidFill>
                  <a:schemeClr val="tx1"/>
                </a:solidFill>
              </a:rPr>
              <a:t>of infection</a:t>
            </a:r>
            <a:endParaRPr lang="en-CA" sz="1600" b="1" dirty="0">
              <a:solidFill>
                <a:schemeClr val="tx1"/>
              </a:solidFill>
            </a:endParaRPr>
          </a:p>
        </p:txBody>
      </p:sp>
      <p:sp>
        <p:nvSpPr>
          <p:cNvPr id="22552" name="TextBox 1">
            <a:extLst>
              <a:ext uri="{FF2B5EF4-FFF2-40B4-BE49-F238E27FC236}">
                <a16:creationId xmlns:a16="http://schemas.microsoft.com/office/drawing/2014/main" id="{DA8B4C2B-8821-4BBC-B671-DDF40D9BC4EE}"/>
              </a:ext>
            </a:extLst>
          </p:cNvPr>
          <p:cNvSpPr txBox="1">
            <a:spLocks noChangeArrowheads="1"/>
          </p:cNvSpPr>
          <p:nvPr/>
        </p:nvSpPr>
        <p:spPr bwMode="auto">
          <a:xfrm>
            <a:off x="2651125" y="76200"/>
            <a:ext cx="7278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000" b="1">
                <a:solidFill>
                  <a:srgbClr val="A2CC4A"/>
                </a:solidFill>
                <a:latin typeface="Arial" panose="020B0604020202020204" pitchFamily="34" charset="0"/>
                <a:ea typeface="ＭＳ Ｐゴシック" panose="020B0600070205080204" pitchFamily="34" charset="-128"/>
                <a:cs typeface="Arial" panose="020B0604020202020204" pitchFamily="34" charset="0"/>
              </a:rPr>
              <a:t>Serology – Testing Algorithm</a:t>
            </a:r>
            <a:endParaRPr lang="en-CA" altLang="en-US" sz="4000">
              <a:solidFill>
                <a:srgbClr val="A2CC4A"/>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2553" name="TextBox 11">
            <a:extLst>
              <a:ext uri="{FF2B5EF4-FFF2-40B4-BE49-F238E27FC236}">
                <a16:creationId xmlns:a16="http://schemas.microsoft.com/office/drawing/2014/main" id="{1E09358E-2C01-47E5-A434-432C02BB0ED3}"/>
              </a:ext>
            </a:extLst>
          </p:cNvPr>
          <p:cNvSpPr txBox="1">
            <a:spLocks noChangeArrowheads="1"/>
          </p:cNvSpPr>
          <p:nvPr/>
        </p:nvSpPr>
        <p:spPr bwMode="auto">
          <a:xfrm>
            <a:off x="3429000" y="1625600"/>
            <a:ext cx="1076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CA" altLang="en-US" sz="1600">
                <a:solidFill>
                  <a:schemeClr val="tx1"/>
                </a:solidFill>
                <a:latin typeface="Times New Roman" panose="02020603050405020304" pitchFamily="18" charset="0"/>
                <a:ea typeface="ＭＳ Ｐゴシック" panose="020B0600070205080204" pitchFamily="34" charset="-128"/>
              </a:rPr>
              <a:t>Non-reactive</a:t>
            </a:r>
          </a:p>
        </p:txBody>
      </p:sp>
      <p:sp>
        <p:nvSpPr>
          <p:cNvPr id="22554" name="TextBox 31">
            <a:extLst>
              <a:ext uri="{FF2B5EF4-FFF2-40B4-BE49-F238E27FC236}">
                <a16:creationId xmlns:a16="http://schemas.microsoft.com/office/drawing/2014/main" id="{AF71C340-2081-4ADB-8DD3-2A02621E66DE}"/>
              </a:ext>
            </a:extLst>
          </p:cNvPr>
          <p:cNvSpPr txBox="1">
            <a:spLocks noChangeArrowheads="1"/>
          </p:cNvSpPr>
          <p:nvPr/>
        </p:nvSpPr>
        <p:spPr bwMode="auto">
          <a:xfrm>
            <a:off x="4886325" y="1871663"/>
            <a:ext cx="1076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CA" altLang="en-US" sz="1600">
                <a:solidFill>
                  <a:schemeClr val="tx1"/>
                </a:solidFill>
                <a:latin typeface="Times New Roman" panose="02020603050405020304" pitchFamily="18" charset="0"/>
                <a:ea typeface="ＭＳ Ｐゴシック" panose="020B0600070205080204" pitchFamily="34" charset="-128"/>
              </a:rPr>
              <a:t>Reactive</a:t>
            </a:r>
          </a:p>
        </p:txBody>
      </p:sp>
      <p:sp>
        <p:nvSpPr>
          <p:cNvPr id="22555" name="TextBox 12">
            <a:extLst>
              <a:ext uri="{FF2B5EF4-FFF2-40B4-BE49-F238E27FC236}">
                <a16:creationId xmlns:a16="http://schemas.microsoft.com/office/drawing/2014/main" id="{4ED4F8BB-A6D3-4364-B655-2AF849A625DD}"/>
              </a:ext>
            </a:extLst>
          </p:cNvPr>
          <p:cNvSpPr txBox="1">
            <a:spLocks noChangeArrowheads="1"/>
          </p:cNvSpPr>
          <p:nvPr/>
        </p:nvSpPr>
        <p:spPr bwMode="auto">
          <a:xfrm>
            <a:off x="4078288" y="3203575"/>
            <a:ext cx="94615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CA" altLang="en-US" b="1">
                <a:solidFill>
                  <a:schemeClr val="tx1"/>
                </a:solidFill>
                <a:latin typeface="Times New Roman" panose="02020603050405020304" pitchFamily="18" charset="0"/>
                <a:ea typeface="ＭＳ Ｐゴシック" panose="020B0600070205080204" pitchFamily="34" charset="-128"/>
              </a:rPr>
              <a:t>RPR +</a:t>
            </a:r>
          </a:p>
          <a:p>
            <a:pPr eaLnBrk="1" hangingPunct="1">
              <a:spcBef>
                <a:spcPct val="0"/>
              </a:spcBef>
              <a:buClrTx/>
              <a:buSzTx/>
              <a:buFontTx/>
              <a:buNone/>
            </a:pPr>
            <a:r>
              <a:rPr lang="en-CA" altLang="en-US" b="1">
                <a:solidFill>
                  <a:schemeClr val="tx1"/>
                </a:solidFill>
                <a:latin typeface="Times New Roman" panose="02020603050405020304" pitchFamily="18" charset="0"/>
                <a:ea typeface="ＭＳ Ｐゴシック" panose="020B0600070205080204" pitchFamily="34" charset="-128"/>
              </a:rPr>
              <a:t>TPPA +</a:t>
            </a:r>
          </a:p>
        </p:txBody>
      </p:sp>
      <p:sp>
        <p:nvSpPr>
          <p:cNvPr id="22556" name="TextBox 32">
            <a:extLst>
              <a:ext uri="{FF2B5EF4-FFF2-40B4-BE49-F238E27FC236}">
                <a16:creationId xmlns:a16="http://schemas.microsoft.com/office/drawing/2014/main" id="{222BDE75-4AEF-4763-9F0F-94DF0DD0414E}"/>
              </a:ext>
            </a:extLst>
          </p:cNvPr>
          <p:cNvSpPr txBox="1">
            <a:spLocks noChangeArrowheads="1"/>
          </p:cNvSpPr>
          <p:nvPr/>
        </p:nvSpPr>
        <p:spPr bwMode="auto">
          <a:xfrm>
            <a:off x="5895975" y="3209925"/>
            <a:ext cx="95885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CA" altLang="en-US">
                <a:solidFill>
                  <a:schemeClr val="tx1"/>
                </a:solidFill>
                <a:latin typeface="Times New Roman" panose="02020603050405020304" pitchFamily="18" charset="0"/>
                <a:ea typeface="ＭＳ Ｐゴシック" panose="020B0600070205080204" pitchFamily="34" charset="-128"/>
              </a:rPr>
              <a:t>RPR -</a:t>
            </a:r>
          </a:p>
          <a:p>
            <a:pPr eaLnBrk="1" hangingPunct="1">
              <a:spcBef>
                <a:spcPct val="0"/>
              </a:spcBef>
              <a:buClrTx/>
              <a:buSzTx/>
              <a:buFontTx/>
              <a:buNone/>
            </a:pPr>
            <a:r>
              <a:rPr lang="en-CA" altLang="en-US" b="1">
                <a:solidFill>
                  <a:schemeClr val="tx1"/>
                </a:solidFill>
                <a:latin typeface="Times New Roman" panose="02020603050405020304" pitchFamily="18" charset="0"/>
                <a:ea typeface="ＭＳ Ｐゴシック" panose="020B0600070205080204" pitchFamily="34" charset="-128"/>
              </a:rPr>
              <a:t>TPPA</a:t>
            </a:r>
            <a:r>
              <a:rPr lang="en-CA" altLang="en-US">
                <a:solidFill>
                  <a:schemeClr val="tx1"/>
                </a:solidFill>
                <a:latin typeface="Times New Roman" panose="02020603050405020304" pitchFamily="18" charset="0"/>
                <a:ea typeface="ＭＳ Ｐゴシック" panose="020B0600070205080204" pitchFamily="34" charset="-128"/>
              </a:rPr>
              <a:t> </a:t>
            </a:r>
            <a:r>
              <a:rPr lang="en-CA" altLang="en-US" b="1">
                <a:solidFill>
                  <a:schemeClr val="tx1"/>
                </a:solidFill>
                <a:latin typeface="Times New Roman" panose="02020603050405020304" pitchFamily="18" charset="0"/>
                <a:ea typeface="ＭＳ Ｐゴシック" panose="020B0600070205080204" pitchFamily="34" charset="-128"/>
              </a:rPr>
              <a:t>+</a:t>
            </a:r>
          </a:p>
        </p:txBody>
      </p:sp>
      <p:sp>
        <p:nvSpPr>
          <p:cNvPr id="22557" name="TextBox 33">
            <a:extLst>
              <a:ext uri="{FF2B5EF4-FFF2-40B4-BE49-F238E27FC236}">
                <a16:creationId xmlns:a16="http://schemas.microsoft.com/office/drawing/2014/main" id="{D21901ED-301D-419C-B9BD-4FE8BFA032D9}"/>
              </a:ext>
            </a:extLst>
          </p:cNvPr>
          <p:cNvSpPr txBox="1">
            <a:spLocks noChangeArrowheads="1"/>
          </p:cNvSpPr>
          <p:nvPr/>
        </p:nvSpPr>
        <p:spPr bwMode="auto">
          <a:xfrm>
            <a:off x="7607300" y="3203575"/>
            <a:ext cx="874713" cy="738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CA" altLang="en-US" b="1">
                <a:solidFill>
                  <a:schemeClr val="tx1"/>
                </a:solidFill>
                <a:latin typeface="Times New Roman" panose="02020603050405020304" pitchFamily="18" charset="0"/>
                <a:ea typeface="ＭＳ Ｐゴシック" panose="020B0600070205080204" pitchFamily="34" charset="-128"/>
              </a:rPr>
              <a:t>RPR</a:t>
            </a:r>
            <a:r>
              <a:rPr lang="en-CA" altLang="en-US">
                <a:solidFill>
                  <a:schemeClr val="tx1"/>
                </a:solidFill>
                <a:latin typeface="Times New Roman" panose="02020603050405020304" pitchFamily="18" charset="0"/>
                <a:ea typeface="ＭＳ Ｐゴシック" panose="020B0600070205080204" pitchFamily="34" charset="-128"/>
              </a:rPr>
              <a:t> </a:t>
            </a:r>
            <a:r>
              <a:rPr lang="en-CA" altLang="en-US" b="1">
                <a:solidFill>
                  <a:schemeClr val="tx1"/>
                </a:solidFill>
                <a:latin typeface="Times New Roman" panose="02020603050405020304" pitchFamily="18" charset="0"/>
                <a:ea typeface="ＭＳ Ｐゴシック" panose="020B0600070205080204" pitchFamily="34" charset="-128"/>
              </a:rPr>
              <a:t>+</a:t>
            </a:r>
          </a:p>
          <a:p>
            <a:pPr eaLnBrk="1" hangingPunct="1">
              <a:spcBef>
                <a:spcPct val="0"/>
              </a:spcBef>
              <a:buClrTx/>
              <a:buSzTx/>
              <a:buFontTx/>
              <a:buNone/>
            </a:pPr>
            <a:r>
              <a:rPr lang="en-CA" altLang="en-US">
                <a:solidFill>
                  <a:schemeClr val="tx1"/>
                </a:solidFill>
                <a:latin typeface="Times New Roman" panose="02020603050405020304" pitchFamily="18" charset="0"/>
                <a:ea typeface="ＭＳ Ｐゴシック" panose="020B0600070205080204" pitchFamily="34" charset="-128"/>
              </a:rPr>
              <a:t>TPPA </a:t>
            </a:r>
            <a:r>
              <a:rPr lang="en-CA" altLang="en-US" sz="2400">
                <a:solidFill>
                  <a:schemeClr val="tx1"/>
                </a:solidFill>
                <a:latin typeface="Times New Roman" panose="02020603050405020304" pitchFamily="18" charset="0"/>
                <a:ea typeface="ＭＳ Ｐゴシック" panose="020B0600070205080204" pitchFamily="34" charset="-128"/>
              </a:rPr>
              <a:t>-</a:t>
            </a:r>
          </a:p>
        </p:txBody>
      </p:sp>
      <p:sp>
        <p:nvSpPr>
          <p:cNvPr id="22558" name="TextBox 34">
            <a:extLst>
              <a:ext uri="{FF2B5EF4-FFF2-40B4-BE49-F238E27FC236}">
                <a16:creationId xmlns:a16="http://schemas.microsoft.com/office/drawing/2014/main" id="{5D8859D1-94EB-484A-833F-3D7CAB508D53}"/>
              </a:ext>
            </a:extLst>
          </p:cNvPr>
          <p:cNvSpPr txBox="1">
            <a:spLocks noChangeArrowheads="1"/>
          </p:cNvSpPr>
          <p:nvPr/>
        </p:nvSpPr>
        <p:spPr bwMode="auto">
          <a:xfrm>
            <a:off x="9480550" y="3203575"/>
            <a:ext cx="874713" cy="738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CA" altLang="en-US">
                <a:solidFill>
                  <a:schemeClr val="tx1"/>
                </a:solidFill>
                <a:latin typeface="Times New Roman" panose="02020603050405020304" pitchFamily="18" charset="0"/>
                <a:ea typeface="ＭＳ Ｐゴシック" panose="020B0600070205080204" pitchFamily="34" charset="-128"/>
              </a:rPr>
              <a:t>RPR -</a:t>
            </a:r>
          </a:p>
          <a:p>
            <a:pPr eaLnBrk="1" hangingPunct="1">
              <a:spcBef>
                <a:spcPct val="0"/>
              </a:spcBef>
              <a:buClrTx/>
              <a:buSzTx/>
              <a:buFontTx/>
              <a:buNone/>
            </a:pPr>
            <a:r>
              <a:rPr lang="en-CA" altLang="en-US">
                <a:solidFill>
                  <a:schemeClr val="tx1"/>
                </a:solidFill>
                <a:latin typeface="Times New Roman" panose="02020603050405020304" pitchFamily="18" charset="0"/>
                <a:ea typeface="ＭＳ Ｐゴシック" panose="020B0600070205080204" pitchFamily="34" charset="-128"/>
              </a:rPr>
              <a:t>TPPA </a:t>
            </a:r>
            <a:r>
              <a:rPr lang="en-CA" altLang="en-US" sz="2400">
                <a:solidFill>
                  <a:schemeClr val="tx1"/>
                </a:solidFill>
                <a:latin typeface="Times New Roman" panose="02020603050405020304" pitchFamily="18" charset="0"/>
                <a:ea typeface="ＭＳ Ｐゴシック" panose="020B0600070205080204" pitchFamily="34" charset="-128"/>
              </a:rPr>
              <a:t>-</a:t>
            </a:r>
          </a:p>
        </p:txBody>
      </p:sp>
      <p:sp>
        <p:nvSpPr>
          <p:cNvPr id="22559" name="TextBox 14">
            <a:extLst>
              <a:ext uri="{FF2B5EF4-FFF2-40B4-BE49-F238E27FC236}">
                <a16:creationId xmlns:a16="http://schemas.microsoft.com/office/drawing/2014/main" id="{EEC22DFF-AE84-459F-8B59-89EABBA8E978}"/>
              </a:ext>
            </a:extLst>
          </p:cNvPr>
          <p:cNvSpPr txBox="1">
            <a:spLocks noChangeArrowheads="1"/>
          </p:cNvSpPr>
          <p:nvPr/>
        </p:nvSpPr>
        <p:spPr bwMode="auto">
          <a:xfrm>
            <a:off x="2141538" y="6564313"/>
            <a:ext cx="37036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CA" altLang="en-US" sz="1200" b="1">
                <a:solidFill>
                  <a:schemeClr val="tx1"/>
                </a:solidFill>
                <a:latin typeface="Arial" panose="020B0604020202020204" pitchFamily="34" charset="0"/>
                <a:ea typeface="ＭＳ Ｐゴシック" panose="020B0600070205080204" pitchFamily="34" charset="-128"/>
                <a:cs typeface="Arial" panose="020B0604020202020204" pitchFamily="34" charset="0"/>
              </a:rPr>
              <a:t>Can J Infect Dis Med Microbiol 2015;26 (Supp A)</a:t>
            </a:r>
          </a:p>
        </p:txBody>
      </p:sp>
      <p:pic>
        <p:nvPicPr>
          <p:cNvPr id="22560" name="Shape 284">
            <a:extLst>
              <a:ext uri="{FF2B5EF4-FFF2-40B4-BE49-F238E27FC236}">
                <a16:creationId xmlns:a16="http://schemas.microsoft.com/office/drawing/2014/main" id="{F9CE8137-B574-411C-A6AB-30F032315CD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3962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1" name="Shape 284">
            <a:extLst>
              <a:ext uri="{FF2B5EF4-FFF2-40B4-BE49-F238E27FC236}">
                <a16:creationId xmlns:a16="http://schemas.microsoft.com/office/drawing/2014/main" id="{AB877670-4776-4BA4-A0E8-5789CB2DC80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39624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2" name="Rectangle 2">
            <a:extLst>
              <a:ext uri="{FF2B5EF4-FFF2-40B4-BE49-F238E27FC236}">
                <a16:creationId xmlns:a16="http://schemas.microsoft.com/office/drawing/2014/main" id="{8A7272CC-A17F-415B-B290-1F04C9143E2D}"/>
              </a:ext>
            </a:extLst>
          </p:cNvPr>
          <p:cNvSpPr>
            <a:spLocks noChangeArrowheads="1"/>
          </p:cNvSpPr>
          <p:nvPr/>
        </p:nvSpPr>
        <p:spPr bwMode="auto">
          <a:xfrm>
            <a:off x="5334000" y="1033463"/>
            <a:ext cx="533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1600" b="1">
                <a:solidFill>
                  <a:srgbClr val="A2CC4A"/>
                </a:solidFill>
                <a:latin typeface="Arial" panose="020B0604020202020204" pitchFamily="34" charset="0"/>
                <a:ea typeface="ＭＳ Ｐゴシック" panose="020B0600070205080204" pitchFamily="34" charset="-128"/>
                <a:cs typeface="Arial" panose="020B0604020202020204" pitchFamily="34" charset="0"/>
              </a:rPr>
              <a:t>chemiluminescent microparticle immunoassay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8" grpId="0" animBg="1"/>
      <p:bldP spid="59" grpId="0" animBg="1"/>
      <p:bldP spid="60" grpId="0" animBg="1"/>
      <p:bldP spid="61"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2240</TotalTime>
  <Words>1701</Words>
  <Application>Microsoft Office PowerPoint</Application>
  <PresentationFormat>Widescreen</PresentationFormat>
  <Paragraphs>349</Paragraphs>
  <Slides>43</Slides>
  <Notes>33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5" baseType="lpstr">
      <vt:lpstr>ＭＳ Ｐゴシック</vt:lpstr>
      <vt:lpstr>Arial</vt:lpstr>
      <vt:lpstr>Arial Narrow</vt:lpstr>
      <vt:lpstr>Calibri</vt:lpstr>
      <vt:lpstr>Comic Sans MS</vt:lpstr>
      <vt:lpstr>Symbol</vt:lpstr>
      <vt:lpstr>Tahoma</vt:lpstr>
      <vt:lpstr>Times New Roman</vt:lpstr>
      <vt:lpstr>Trebuchet MS</vt:lpstr>
      <vt:lpstr>Wingdings 3</vt:lpstr>
      <vt:lpstr>Facet</vt:lpstr>
      <vt:lpstr>Document</vt:lpstr>
      <vt:lpstr>Syphilis  then, now, and into the future!</vt:lpstr>
      <vt:lpstr>Faculty/Presenter Disclosure</vt:lpstr>
      <vt:lpstr>Syphilis -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Ordering serology</vt:lpstr>
      <vt:lpstr>How to treat?</vt:lpstr>
      <vt:lpstr>How to get Bicillin®?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Outbreak summary</vt:lpstr>
      <vt:lpstr>Outbreak summary</vt:lpstr>
      <vt:lpstr>PowerPoint Presentation</vt:lpstr>
      <vt:lpstr>PowerPoint Presentation</vt:lpstr>
      <vt:lpstr>Network Diagram: Meeting Places</vt:lpstr>
      <vt:lpstr>Outbreak Interventions</vt:lpstr>
      <vt:lpstr>PowerPoint Presentation</vt:lpstr>
      <vt:lpstr>PowerPoint Presentation</vt:lpstr>
      <vt:lpstr>Outbreak Interventions</vt:lpstr>
      <vt:lpstr>Assertive Testing Strategy</vt:lpstr>
      <vt:lpstr>PowerPoint Presentation</vt:lpstr>
      <vt:lpstr>IP&amp;C Considerations</vt:lpstr>
      <vt:lpstr>IP&amp;C Considerations</vt:lpstr>
      <vt:lpstr>PowerPoint Presentation</vt:lpstr>
      <vt:lpstr>Syphilis - Objectives</vt:lpstr>
      <vt:lpstr>PowerPoint Presentation</vt:lpstr>
    </vt:vector>
  </TitlesOfParts>
  <Company>University of Manitoba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STD Pathogens</dc:title>
  <dc:creator>Pierre Plourde</dc:creator>
  <cp:lastModifiedBy>srempel</cp:lastModifiedBy>
  <cp:revision>150</cp:revision>
  <cp:lastPrinted>2016-09-09T22:15:42Z</cp:lastPrinted>
  <dcterms:created xsi:type="dcterms:W3CDTF">2000-06-08T19:38:57Z</dcterms:created>
  <dcterms:modified xsi:type="dcterms:W3CDTF">2018-11-05T03:14:59Z</dcterms:modified>
</cp:coreProperties>
</file>