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59" r:id="rId3"/>
    <p:sldId id="260" r:id="rId4"/>
    <p:sldId id="261" r:id="rId5"/>
    <p:sldId id="262" r:id="rId6"/>
    <p:sldId id="263" r:id="rId7"/>
    <p:sldId id="264" r:id="rId8"/>
    <p:sldId id="265" r:id="rId9"/>
    <p:sldId id="267" r:id="rId10"/>
    <p:sldId id="268" r:id="rId11"/>
    <p:sldId id="269" r:id="rId12"/>
    <p:sldId id="270" r:id="rId13"/>
    <p:sldId id="271" r:id="rId14"/>
    <p:sldId id="273" r:id="rId15"/>
    <p:sldId id="272" r:id="rId16"/>
  </p:sldIdLst>
  <p:sldSz cx="9144000" cy="5143500" type="screen16x9"/>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785"/>
    <a:srgbClr val="003960"/>
    <a:srgbClr val="BCCA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81943" autoAdjust="0"/>
  </p:normalViewPr>
  <p:slideViewPr>
    <p:cSldViewPr>
      <p:cViewPr>
        <p:scale>
          <a:sx n="93" d="100"/>
          <a:sy n="93" d="100"/>
        </p:scale>
        <p:origin x="726" y="-66"/>
      </p:cViewPr>
      <p:guideLst>
        <p:guide orient="horz" pos="1620"/>
        <p:guide pos="2880"/>
      </p:guideLst>
    </p:cSldViewPr>
  </p:slideViewPr>
  <p:outlineViewPr>
    <p:cViewPr>
      <p:scale>
        <a:sx n="33" d="100"/>
        <a:sy n="33" d="100"/>
      </p:scale>
      <p:origin x="0" y="37114"/>
    </p:cViewPr>
  </p:outlineViewPr>
  <p:notesTextViewPr>
    <p:cViewPr>
      <p:scale>
        <a:sx n="100" d="100"/>
        <a:sy n="100" d="100"/>
      </p:scale>
      <p:origin x="0" y="0"/>
    </p:cViewPr>
  </p:notesTextViewPr>
  <p:sorterViewPr>
    <p:cViewPr>
      <p:scale>
        <a:sx n="190" d="100"/>
        <a:sy n="190" d="100"/>
      </p:scale>
      <p:origin x="0" y="0"/>
    </p:cViewPr>
  </p:sorterViewPr>
  <p:notesViewPr>
    <p:cSldViewPr>
      <p:cViewPr varScale="1">
        <p:scale>
          <a:sx n="66" d="100"/>
          <a:sy n="66" d="100"/>
        </p:scale>
        <p:origin x="-3125" y="-8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391357AB-D2BA-4949-9382-F05AEF02EB91}" type="datetimeFigureOut">
              <a:rPr lang="en-US"/>
              <a:pPr>
                <a:defRPr/>
              </a:pPr>
              <a:t>11/3/2018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EE08ECDC-02BD-49CD-93B3-1854CB630B5C}" type="slidenum">
              <a:rPr lang="en-US"/>
              <a:pPr>
                <a:defRPr/>
              </a:pPr>
              <a:t>‹#›</a:t>
            </a:fld>
            <a:endParaRPr lang="en-US"/>
          </a:p>
        </p:txBody>
      </p:sp>
    </p:spTree>
    <p:extLst>
      <p:ext uri="{BB962C8B-B14F-4D97-AF65-F5344CB8AC3E}">
        <p14:creationId xmlns:p14="http://schemas.microsoft.com/office/powerpoint/2010/main" val="2669299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C71A85EE-3B7B-4350-8FC2-A947685B9989}" type="datetimeFigureOut">
              <a:rPr lang="en-US"/>
              <a:pPr>
                <a:defRPr/>
              </a:pPr>
              <a:t>11/3/2018</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D8BE2E5C-69C5-44F3-A179-12AB780479FE}" type="slidenum">
              <a:rPr lang="en-US"/>
              <a:pPr>
                <a:defRPr/>
              </a:pPr>
              <a:t>‹#›</a:t>
            </a:fld>
            <a:endParaRPr lang="en-US"/>
          </a:p>
        </p:txBody>
      </p:sp>
    </p:spTree>
    <p:extLst>
      <p:ext uri="{BB962C8B-B14F-4D97-AF65-F5344CB8AC3E}">
        <p14:creationId xmlns:p14="http://schemas.microsoft.com/office/powerpoint/2010/main" val="15433394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8BE2E5C-69C5-44F3-A179-12AB780479FE}" type="slidenum">
              <a:rPr lang="en-US" smtClean="0"/>
              <a:pPr>
                <a:defRPr/>
              </a:pPr>
              <a:t>12</a:t>
            </a:fld>
            <a:endParaRPr lang="en-US"/>
          </a:p>
        </p:txBody>
      </p:sp>
    </p:spTree>
    <p:extLst>
      <p:ext uri="{BB962C8B-B14F-4D97-AF65-F5344CB8AC3E}">
        <p14:creationId xmlns:p14="http://schemas.microsoft.com/office/powerpoint/2010/main" val="19864199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3" y="0"/>
            <a:ext cx="913447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085850"/>
            <a:ext cx="4419600" cy="1543051"/>
          </a:xfrm>
        </p:spPr>
        <p:txBody>
          <a:bodyPr/>
          <a:lstStyle>
            <a:lvl1pPr algn="l">
              <a:defRPr sz="28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2628900"/>
            <a:ext cx="7086600" cy="1314450"/>
          </a:xfrm>
        </p:spPr>
        <p:txBody>
          <a:bodyPr/>
          <a:lstStyle>
            <a:lvl1pPr marL="0" indent="0" algn="l">
              <a:buNone/>
              <a:defRPr sz="2400" b="1">
                <a:solidFill>
                  <a:srgbClr val="004785"/>
                </a:solidFill>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extLst>
      <p:ext uri="{BB962C8B-B14F-4D97-AF65-F5344CB8AC3E}">
        <p14:creationId xmlns:p14="http://schemas.microsoft.com/office/powerpoint/2010/main" val="605426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913447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3600">
                <a:solidFill>
                  <a:srgbClr val="004785"/>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49195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913447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3600">
                <a:solidFill>
                  <a:srgbClr val="004785"/>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428750"/>
            <a:ext cx="4038600" cy="2743200"/>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28750"/>
            <a:ext cx="4038600" cy="2743200"/>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69767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913447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05979"/>
            <a:ext cx="8229600" cy="857250"/>
          </a:xfrm>
        </p:spPr>
        <p:txBody>
          <a:bodyPr/>
          <a:lstStyle>
            <a:lvl1pPr>
              <a:defRPr sz="3600">
                <a:solidFill>
                  <a:srgbClr val="004785"/>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713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913447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3600" b="1">
                <a:solidFill>
                  <a:srgbClr val="004785"/>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580942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3" y="0"/>
            <a:ext cx="913447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68179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00050"/>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428750"/>
            <a:ext cx="8229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Lst>
  <p:hf hdr="0" ftr="0" dt="0"/>
  <p:txStyles>
    <p:titleStyle>
      <a:lvl1pPr algn="ctr" rtl="0" eaLnBrk="1" fontAlgn="base" hangingPunct="1">
        <a:spcBef>
          <a:spcPct val="0"/>
        </a:spcBef>
        <a:spcAft>
          <a:spcPct val="0"/>
        </a:spcAft>
        <a:defRPr sz="4000" b="1">
          <a:solidFill>
            <a:srgbClr val="003960"/>
          </a:solidFill>
          <a:latin typeface="Gotham" pitchFamily="50" charset="0"/>
          <a:ea typeface="+mj-ea"/>
          <a:cs typeface="Times New Roman" panose="02020603050405020304" pitchFamily="18" charset="0"/>
        </a:defRPr>
      </a:lvl1pPr>
      <a:lvl2pPr algn="ctr" rtl="0" eaLnBrk="1" fontAlgn="base" hangingPunct="1">
        <a:spcBef>
          <a:spcPct val="0"/>
        </a:spcBef>
        <a:spcAft>
          <a:spcPct val="0"/>
        </a:spcAft>
        <a:defRPr sz="4000" b="1">
          <a:solidFill>
            <a:srgbClr val="003960"/>
          </a:solidFill>
          <a:latin typeface="Gotham" pitchFamily="50" charset="0"/>
          <a:cs typeface="Times New Roman" pitchFamily="18" charset="0"/>
        </a:defRPr>
      </a:lvl2pPr>
      <a:lvl3pPr algn="ctr" rtl="0" eaLnBrk="1" fontAlgn="base" hangingPunct="1">
        <a:spcBef>
          <a:spcPct val="0"/>
        </a:spcBef>
        <a:spcAft>
          <a:spcPct val="0"/>
        </a:spcAft>
        <a:defRPr sz="4000" b="1">
          <a:solidFill>
            <a:srgbClr val="003960"/>
          </a:solidFill>
          <a:latin typeface="Gotham" pitchFamily="50" charset="0"/>
          <a:cs typeface="Times New Roman" pitchFamily="18" charset="0"/>
        </a:defRPr>
      </a:lvl3pPr>
      <a:lvl4pPr algn="ctr" rtl="0" eaLnBrk="1" fontAlgn="base" hangingPunct="1">
        <a:spcBef>
          <a:spcPct val="0"/>
        </a:spcBef>
        <a:spcAft>
          <a:spcPct val="0"/>
        </a:spcAft>
        <a:defRPr sz="4000" b="1">
          <a:solidFill>
            <a:srgbClr val="003960"/>
          </a:solidFill>
          <a:latin typeface="Gotham" pitchFamily="50" charset="0"/>
          <a:cs typeface="Times New Roman" pitchFamily="18" charset="0"/>
        </a:defRPr>
      </a:lvl4pPr>
      <a:lvl5pPr algn="ctr" rtl="0" eaLnBrk="1" fontAlgn="base" hangingPunct="1">
        <a:spcBef>
          <a:spcPct val="0"/>
        </a:spcBef>
        <a:spcAft>
          <a:spcPct val="0"/>
        </a:spcAft>
        <a:defRPr sz="4000" b="1">
          <a:solidFill>
            <a:srgbClr val="003960"/>
          </a:solidFill>
          <a:latin typeface="Gotham" pitchFamily="50" charset="0"/>
          <a:cs typeface="Times New Roman" pitchFamily="18" charset="0"/>
        </a:defRPr>
      </a:lvl5pPr>
      <a:lvl6pPr marL="457200" algn="ctr" rtl="0" eaLnBrk="1" fontAlgn="base" hangingPunct="1">
        <a:spcBef>
          <a:spcPct val="0"/>
        </a:spcBef>
        <a:spcAft>
          <a:spcPct val="0"/>
        </a:spcAft>
        <a:defRPr sz="3200" b="1">
          <a:solidFill>
            <a:schemeClr val="tx2"/>
          </a:solidFill>
          <a:latin typeface="Trajan Pro" pitchFamily="18" charset="0"/>
        </a:defRPr>
      </a:lvl6pPr>
      <a:lvl7pPr marL="914400" algn="ctr" rtl="0" eaLnBrk="1" fontAlgn="base" hangingPunct="1">
        <a:spcBef>
          <a:spcPct val="0"/>
        </a:spcBef>
        <a:spcAft>
          <a:spcPct val="0"/>
        </a:spcAft>
        <a:defRPr sz="3200" b="1">
          <a:solidFill>
            <a:schemeClr val="tx2"/>
          </a:solidFill>
          <a:latin typeface="Trajan Pro" pitchFamily="18" charset="0"/>
        </a:defRPr>
      </a:lvl7pPr>
      <a:lvl8pPr marL="1371600" algn="ctr" rtl="0" eaLnBrk="1" fontAlgn="base" hangingPunct="1">
        <a:spcBef>
          <a:spcPct val="0"/>
        </a:spcBef>
        <a:spcAft>
          <a:spcPct val="0"/>
        </a:spcAft>
        <a:defRPr sz="3200" b="1">
          <a:solidFill>
            <a:schemeClr val="tx2"/>
          </a:solidFill>
          <a:latin typeface="Trajan Pro" pitchFamily="18" charset="0"/>
        </a:defRPr>
      </a:lvl8pPr>
      <a:lvl9pPr marL="1828800" algn="ctr" rtl="0" eaLnBrk="1" fontAlgn="base" hangingPunct="1">
        <a:spcBef>
          <a:spcPct val="0"/>
        </a:spcBef>
        <a:spcAft>
          <a:spcPct val="0"/>
        </a:spcAft>
        <a:defRPr sz="3200" b="1">
          <a:solidFill>
            <a:schemeClr val="tx2"/>
          </a:solidFill>
          <a:latin typeface="Trajan Pro" pitchFamily="18"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Arial" charset="0"/>
        </a:defRPr>
      </a:lvl4pPr>
      <a:lvl5pPr marL="2057400" indent="-228600" algn="l" rtl="0" eaLnBrk="1" fontAlgn="base" hangingPunct="1">
        <a:spcBef>
          <a:spcPct val="20000"/>
        </a:spcBef>
        <a:spcAft>
          <a:spcPct val="0"/>
        </a:spcAft>
        <a:buChar char="»"/>
        <a:defRPr>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5800" y="1085850"/>
            <a:ext cx="4419600" cy="1543050"/>
          </a:xfrm>
        </p:spPr>
        <p:txBody>
          <a:bodyPr/>
          <a:lstStyle/>
          <a:p>
            <a:r>
              <a:rPr lang="en-US" altLang="en-US" dirty="0">
                <a:latin typeface="Arial" charset="0"/>
                <a:cs typeface="Arial" charset="0"/>
              </a:rPr>
              <a:t>Occupational Health</a:t>
            </a:r>
          </a:p>
        </p:txBody>
      </p:sp>
      <p:sp>
        <p:nvSpPr>
          <p:cNvPr id="8195" name="Subtitle 2"/>
          <p:cNvSpPr>
            <a:spLocks noGrp="1"/>
          </p:cNvSpPr>
          <p:nvPr>
            <p:ph type="subTitle" idx="1"/>
          </p:nvPr>
        </p:nvSpPr>
        <p:spPr/>
        <p:txBody>
          <a:bodyPr/>
          <a:lstStyle/>
          <a:p>
            <a:r>
              <a:rPr lang="en-US" altLang="en-US" dirty="0">
                <a:latin typeface="Arial" charset="0"/>
                <a:cs typeface="Arial" charset="0"/>
              </a:rPr>
              <a:t>Working together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OHN Scope of Practice</a:t>
            </a:r>
          </a:p>
        </p:txBody>
      </p:sp>
      <p:sp>
        <p:nvSpPr>
          <p:cNvPr id="3" name="Content Placeholder 2"/>
          <p:cNvSpPr>
            <a:spLocks noGrp="1"/>
          </p:cNvSpPr>
          <p:nvPr>
            <p:ph idx="1"/>
          </p:nvPr>
        </p:nvSpPr>
        <p:spPr/>
        <p:txBody>
          <a:bodyPr/>
          <a:lstStyle/>
          <a:p>
            <a:r>
              <a:rPr lang="en-US" dirty="0"/>
              <a:t>Facilitates health promotion by providing health services to all Winnipeg Regional Health Authority (WRHA) employees and specific groups associated with the WRHA (i.e. volunteers and contract staff). Health services provided include but are not limited to the following primary care i.e. assessment of health issues,</a:t>
            </a:r>
          </a:p>
        </p:txBody>
      </p:sp>
    </p:spTree>
    <p:extLst>
      <p:ext uri="{BB962C8B-B14F-4D97-AF65-F5344CB8AC3E}">
        <p14:creationId xmlns:p14="http://schemas.microsoft.com/office/powerpoint/2010/main" val="478454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OHN Scope of Practice</a:t>
            </a:r>
          </a:p>
        </p:txBody>
      </p:sp>
      <p:sp>
        <p:nvSpPr>
          <p:cNvPr id="3" name="Content Placeholder 2"/>
          <p:cNvSpPr>
            <a:spLocks noGrp="1"/>
          </p:cNvSpPr>
          <p:nvPr>
            <p:ph idx="1"/>
          </p:nvPr>
        </p:nvSpPr>
        <p:spPr/>
        <p:txBody>
          <a:bodyPr/>
          <a:lstStyle/>
          <a:p>
            <a:r>
              <a:rPr lang="en-US" dirty="0"/>
              <a:t>referrals to emergency services, counseling and referrals, (EAP programs).</a:t>
            </a:r>
          </a:p>
          <a:p>
            <a:r>
              <a:rPr lang="en-US" dirty="0"/>
              <a:t>Provides a triage role in working with EAP (i.e. CISM). </a:t>
            </a:r>
          </a:p>
          <a:p>
            <a:r>
              <a:rPr lang="en-US" dirty="0"/>
              <a:t>Determines worker’s need for respiratory fit testing. Collaborates and / or coordinates and / or delivers the respiratory fit testing program.</a:t>
            </a:r>
          </a:p>
        </p:txBody>
      </p:sp>
    </p:spTree>
    <p:extLst>
      <p:ext uri="{BB962C8B-B14F-4D97-AF65-F5344CB8AC3E}">
        <p14:creationId xmlns:p14="http://schemas.microsoft.com/office/powerpoint/2010/main" val="120786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Occupational Health and IP&amp;C working together</a:t>
            </a:r>
          </a:p>
        </p:txBody>
      </p:sp>
      <p:sp>
        <p:nvSpPr>
          <p:cNvPr id="3" name="Content Placeholder 2"/>
          <p:cNvSpPr>
            <a:spLocks noGrp="1"/>
          </p:cNvSpPr>
          <p:nvPr>
            <p:ph idx="1"/>
          </p:nvPr>
        </p:nvSpPr>
        <p:spPr/>
        <p:txBody>
          <a:bodyPr/>
          <a:lstStyle/>
          <a:p>
            <a:r>
              <a:rPr lang="en-US" dirty="0"/>
              <a:t>IP&amp;C- is responsible to look after the Client centered concerns in Health Care</a:t>
            </a:r>
          </a:p>
          <a:p>
            <a:r>
              <a:rPr lang="en-US" dirty="0"/>
              <a:t>Occupational Health is responsible to look after the Employee centered concerns in Health Care</a:t>
            </a:r>
          </a:p>
          <a:p>
            <a:r>
              <a:rPr lang="en-US" dirty="0"/>
              <a:t>Roles and responsibilities are clearly defined</a:t>
            </a:r>
          </a:p>
          <a:p>
            <a:r>
              <a:rPr lang="en-US" dirty="0"/>
              <a:t>Each program has appropriate Physician support</a:t>
            </a:r>
          </a:p>
          <a:p>
            <a:pPr marL="457200" lvl="1" indent="0">
              <a:buNone/>
            </a:pPr>
            <a:endParaRPr lang="en-US" dirty="0"/>
          </a:p>
        </p:txBody>
      </p:sp>
    </p:spTree>
    <p:extLst>
      <p:ext uri="{BB962C8B-B14F-4D97-AF65-F5344CB8AC3E}">
        <p14:creationId xmlns:p14="http://schemas.microsoft.com/office/powerpoint/2010/main" val="3417878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Occupational Health and IP&amp;C working together</a:t>
            </a:r>
          </a:p>
        </p:txBody>
      </p:sp>
      <p:sp>
        <p:nvSpPr>
          <p:cNvPr id="3" name="Content Placeholder 2"/>
          <p:cNvSpPr>
            <a:spLocks noGrp="1"/>
          </p:cNvSpPr>
          <p:nvPr>
            <p:ph idx="1"/>
          </p:nvPr>
        </p:nvSpPr>
        <p:spPr/>
        <p:txBody>
          <a:bodyPr/>
          <a:lstStyle/>
          <a:p>
            <a:r>
              <a:rPr lang="en-US" dirty="0"/>
              <a:t>Collaboration and communication is the backbone of the relationship between our programs.</a:t>
            </a:r>
          </a:p>
          <a:p>
            <a:r>
              <a:rPr lang="en-US" dirty="0"/>
              <a:t>Together we manage </a:t>
            </a:r>
            <a:r>
              <a:rPr lang="en-US" b="1" dirty="0"/>
              <a:t>exposures</a:t>
            </a:r>
            <a:r>
              <a:rPr lang="en-US" dirty="0"/>
              <a:t> and </a:t>
            </a:r>
            <a:r>
              <a:rPr lang="en-US" b="1" dirty="0"/>
              <a:t>outbreaks</a:t>
            </a:r>
            <a:r>
              <a:rPr lang="en-US" dirty="0"/>
              <a:t> </a:t>
            </a:r>
          </a:p>
          <a:p>
            <a:r>
              <a:rPr lang="en-US" dirty="0"/>
              <a:t>OHN attends the IP&amp;C committee meetings</a:t>
            </a:r>
          </a:p>
          <a:p>
            <a:endParaRPr lang="en-US" dirty="0"/>
          </a:p>
          <a:p>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2471772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Occupational Health and IP&amp;C working together</a:t>
            </a:r>
          </a:p>
        </p:txBody>
      </p:sp>
      <p:sp>
        <p:nvSpPr>
          <p:cNvPr id="3" name="Content Placeholder 2"/>
          <p:cNvSpPr>
            <a:spLocks noGrp="1"/>
          </p:cNvSpPr>
          <p:nvPr>
            <p:ph idx="1"/>
          </p:nvPr>
        </p:nvSpPr>
        <p:spPr/>
        <p:txBody>
          <a:bodyPr/>
          <a:lstStyle/>
          <a:p>
            <a:r>
              <a:rPr lang="en-US" dirty="0"/>
              <a:t>We share a communication tool called IP&amp;C and OESH exposure report</a:t>
            </a:r>
          </a:p>
          <a:p>
            <a:r>
              <a:rPr lang="en-US" dirty="0"/>
              <a:t>This form is the notification from one side to the either that an exposure has been suspected or confirmed.</a:t>
            </a:r>
          </a:p>
          <a:p>
            <a:r>
              <a:rPr lang="en-US" dirty="0"/>
              <a:t>This form allows for a quick response from both groups </a:t>
            </a:r>
          </a:p>
          <a:p>
            <a:endParaRPr lang="en-US" dirty="0"/>
          </a:p>
        </p:txBody>
      </p:sp>
    </p:spTree>
    <p:extLst>
      <p:ext uri="{BB962C8B-B14F-4D97-AF65-F5344CB8AC3E}">
        <p14:creationId xmlns:p14="http://schemas.microsoft.com/office/powerpoint/2010/main" val="4055299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Conclusion</a:t>
            </a:r>
          </a:p>
        </p:txBody>
      </p:sp>
      <p:sp>
        <p:nvSpPr>
          <p:cNvPr id="3" name="Content Placeholder 2"/>
          <p:cNvSpPr>
            <a:spLocks noGrp="1"/>
          </p:cNvSpPr>
          <p:nvPr>
            <p:ph idx="1"/>
          </p:nvPr>
        </p:nvSpPr>
        <p:spPr/>
        <p:txBody>
          <a:bodyPr/>
          <a:lstStyle/>
          <a:p>
            <a:endParaRPr lang="en-US" dirty="0"/>
          </a:p>
          <a:p>
            <a:r>
              <a:rPr lang="en-US" dirty="0"/>
              <a:t>Each program has a different focus but the desired end result is the same-to keep those within Healthcare safe</a:t>
            </a:r>
          </a:p>
        </p:txBody>
      </p:sp>
    </p:spTree>
    <p:extLst>
      <p:ext uri="{BB962C8B-B14F-4D97-AF65-F5344CB8AC3E}">
        <p14:creationId xmlns:p14="http://schemas.microsoft.com/office/powerpoint/2010/main" val="1083571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WRHA OHN Scope of Practice</a:t>
            </a:r>
          </a:p>
        </p:txBody>
      </p:sp>
      <p:sp>
        <p:nvSpPr>
          <p:cNvPr id="3" name="Content Placeholder 2"/>
          <p:cNvSpPr>
            <a:spLocks noGrp="1"/>
          </p:cNvSpPr>
          <p:nvPr>
            <p:ph idx="1"/>
          </p:nvPr>
        </p:nvSpPr>
        <p:spPr>
          <a:xfrm>
            <a:off x="381000" y="1352550"/>
            <a:ext cx="8229600" cy="2743200"/>
          </a:xfrm>
        </p:spPr>
        <p:txBody>
          <a:bodyPr/>
          <a:lstStyle/>
          <a:p>
            <a:r>
              <a:rPr lang="en-US" b="1" dirty="0"/>
              <a:t>POSITION DUTIES AND RESPONSIBILITIES</a:t>
            </a:r>
            <a:r>
              <a:rPr lang="en-US" dirty="0"/>
              <a:t>:</a:t>
            </a:r>
          </a:p>
          <a:p>
            <a:endParaRPr lang="en-US" b="1" dirty="0"/>
          </a:p>
          <a:p>
            <a:r>
              <a:rPr lang="en-US" b="1" dirty="0"/>
              <a:t> </a:t>
            </a:r>
            <a:r>
              <a:rPr lang="en-US" dirty="0"/>
              <a:t>Collaborates with Management and Occupational and Environmental Safety &amp;Health professionals to carry out the objectives of the Occupational Safety &amp;Health services.</a:t>
            </a:r>
          </a:p>
        </p:txBody>
      </p:sp>
    </p:spTree>
    <p:extLst>
      <p:ext uri="{BB962C8B-B14F-4D97-AF65-F5344CB8AC3E}">
        <p14:creationId xmlns:p14="http://schemas.microsoft.com/office/powerpoint/2010/main" val="2356264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OHN Scope of Practice</a:t>
            </a:r>
          </a:p>
        </p:txBody>
      </p:sp>
      <p:sp>
        <p:nvSpPr>
          <p:cNvPr id="3" name="Content Placeholder 2"/>
          <p:cNvSpPr>
            <a:spLocks noGrp="1"/>
          </p:cNvSpPr>
          <p:nvPr>
            <p:ph idx="1"/>
          </p:nvPr>
        </p:nvSpPr>
        <p:spPr/>
        <p:txBody>
          <a:bodyPr/>
          <a:lstStyle/>
          <a:p>
            <a:r>
              <a:rPr lang="en-US" dirty="0"/>
              <a:t>Coordinates / provides for the appropriate care, treatment, and follow-up of work related health events based on knowledge of the specific work environment.</a:t>
            </a:r>
          </a:p>
          <a:p>
            <a:endParaRPr lang="en-US" dirty="0"/>
          </a:p>
        </p:txBody>
      </p:sp>
    </p:spTree>
    <p:extLst>
      <p:ext uri="{BB962C8B-B14F-4D97-AF65-F5344CB8AC3E}">
        <p14:creationId xmlns:p14="http://schemas.microsoft.com/office/powerpoint/2010/main" val="3453169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OHN Scope of Practice</a:t>
            </a:r>
          </a:p>
        </p:txBody>
      </p:sp>
      <p:sp>
        <p:nvSpPr>
          <p:cNvPr id="3" name="Content Placeholder 2"/>
          <p:cNvSpPr>
            <a:spLocks noGrp="1"/>
          </p:cNvSpPr>
          <p:nvPr>
            <p:ph idx="1"/>
          </p:nvPr>
        </p:nvSpPr>
        <p:spPr/>
        <p:txBody>
          <a:bodyPr/>
          <a:lstStyle/>
          <a:p>
            <a:r>
              <a:rPr lang="en-US" dirty="0"/>
              <a:t>Conducts pre-placement health assessments, ongoing health screenings /assessments / evaluations and coordinates follow-up requirements.</a:t>
            </a:r>
          </a:p>
          <a:p>
            <a:endParaRPr lang="en-US" dirty="0"/>
          </a:p>
        </p:txBody>
      </p:sp>
    </p:spTree>
    <p:extLst>
      <p:ext uri="{BB962C8B-B14F-4D97-AF65-F5344CB8AC3E}">
        <p14:creationId xmlns:p14="http://schemas.microsoft.com/office/powerpoint/2010/main" val="3561779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OHN Scope of Practice</a:t>
            </a:r>
          </a:p>
        </p:txBody>
      </p:sp>
      <p:sp>
        <p:nvSpPr>
          <p:cNvPr id="3" name="Content Placeholder 2"/>
          <p:cNvSpPr>
            <a:spLocks noGrp="1"/>
          </p:cNvSpPr>
          <p:nvPr>
            <p:ph idx="1"/>
          </p:nvPr>
        </p:nvSpPr>
        <p:spPr/>
        <p:txBody>
          <a:bodyPr/>
          <a:lstStyle/>
          <a:p>
            <a:r>
              <a:rPr lang="en-US" dirty="0"/>
              <a:t>Collects and documents new employee health data, including assessment for and administration of immunizations and tuberculin testing as it relates to worker’s job classification. Provides, interprets and documents results of and determines need for medical intervention of  TST</a:t>
            </a:r>
          </a:p>
        </p:txBody>
      </p:sp>
    </p:spTree>
    <p:extLst>
      <p:ext uri="{BB962C8B-B14F-4D97-AF65-F5344CB8AC3E}">
        <p14:creationId xmlns:p14="http://schemas.microsoft.com/office/powerpoint/2010/main" val="1878123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OHN Scope of Practice</a:t>
            </a:r>
          </a:p>
        </p:txBody>
      </p:sp>
      <p:sp>
        <p:nvSpPr>
          <p:cNvPr id="3" name="Content Placeholder 2"/>
          <p:cNvSpPr>
            <a:spLocks noGrp="1"/>
          </p:cNvSpPr>
          <p:nvPr>
            <p:ph idx="1"/>
          </p:nvPr>
        </p:nvSpPr>
        <p:spPr/>
        <p:txBody>
          <a:bodyPr/>
          <a:lstStyle/>
          <a:p>
            <a:r>
              <a:rPr lang="en-US" dirty="0"/>
              <a:t>Provides work related health counseling / education for employees within the scope of nursing knowledge and practice.</a:t>
            </a:r>
          </a:p>
          <a:p>
            <a:endParaRPr lang="en-US" dirty="0"/>
          </a:p>
        </p:txBody>
      </p:sp>
    </p:spTree>
    <p:extLst>
      <p:ext uri="{BB962C8B-B14F-4D97-AF65-F5344CB8AC3E}">
        <p14:creationId xmlns:p14="http://schemas.microsoft.com/office/powerpoint/2010/main" val="3434678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OHN Scope of Practice</a:t>
            </a:r>
          </a:p>
        </p:txBody>
      </p:sp>
      <p:sp>
        <p:nvSpPr>
          <p:cNvPr id="3" name="Content Placeholder 2"/>
          <p:cNvSpPr>
            <a:spLocks noGrp="1"/>
          </p:cNvSpPr>
          <p:nvPr>
            <p:ph idx="1"/>
          </p:nvPr>
        </p:nvSpPr>
        <p:spPr/>
        <p:txBody>
          <a:bodyPr/>
          <a:lstStyle/>
          <a:p>
            <a:r>
              <a:rPr lang="en-US" dirty="0"/>
              <a:t>Reviews Workplace Injury / Near Miss reports and provides initial assessment for work-related injuries and illnesses. </a:t>
            </a:r>
          </a:p>
          <a:p>
            <a:r>
              <a:rPr lang="en-US" dirty="0"/>
              <a:t>Determines need for medical intervention or counseling in management of care and provides / refers for necessary further evaluation.</a:t>
            </a:r>
          </a:p>
          <a:p>
            <a:endParaRPr lang="en-US" dirty="0"/>
          </a:p>
        </p:txBody>
      </p:sp>
    </p:spTree>
    <p:extLst>
      <p:ext uri="{BB962C8B-B14F-4D97-AF65-F5344CB8AC3E}">
        <p14:creationId xmlns:p14="http://schemas.microsoft.com/office/powerpoint/2010/main" val="3571306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OHN Scope of Practice</a:t>
            </a:r>
          </a:p>
        </p:txBody>
      </p:sp>
      <p:sp>
        <p:nvSpPr>
          <p:cNvPr id="3" name="Content Placeholder 2"/>
          <p:cNvSpPr>
            <a:spLocks noGrp="1"/>
          </p:cNvSpPr>
          <p:nvPr>
            <p:ph idx="1"/>
          </p:nvPr>
        </p:nvSpPr>
        <p:spPr/>
        <p:txBody>
          <a:bodyPr/>
          <a:lstStyle/>
          <a:p>
            <a:r>
              <a:rPr lang="en-US" dirty="0"/>
              <a:t>Collaborates with the case management team to design and implement individual return to work planning.</a:t>
            </a:r>
          </a:p>
          <a:p>
            <a:r>
              <a:rPr lang="en-US" dirty="0"/>
              <a:t>Assesses employee’s ability to do regular job duties or job modifications in conjunction with external healthcare provider(s).</a:t>
            </a:r>
          </a:p>
        </p:txBody>
      </p:sp>
    </p:spTree>
    <p:extLst>
      <p:ext uri="{BB962C8B-B14F-4D97-AF65-F5344CB8AC3E}">
        <p14:creationId xmlns:p14="http://schemas.microsoft.com/office/powerpoint/2010/main" val="3380861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OHN Scope of Practice</a:t>
            </a:r>
          </a:p>
        </p:txBody>
      </p:sp>
      <p:sp>
        <p:nvSpPr>
          <p:cNvPr id="3" name="Content Placeholder 2"/>
          <p:cNvSpPr>
            <a:spLocks noGrp="1"/>
          </p:cNvSpPr>
          <p:nvPr>
            <p:ph idx="1"/>
          </p:nvPr>
        </p:nvSpPr>
        <p:spPr/>
        <p:txBody>
          <a:bodyPr/>
          <a:lstStyle/>
          <a:p>
            <a:r>
              <a:rPr lang="en-US" dirty="0"/>
              <a:t>Coordinates, conducts and delivers health surveillance and immunization programs to prevent the contraction of communicable diseases and the development of work related health problems in the workplace.</a:t>
            </a:r>
          </a:p>
          <a:p>
            <a:endParaRPr lang="en-US" dirty="0"/>
          </a:p>
        </p:txBody>
      </p:sp>
    </p:spTree>
    <p:extLst>
      <p:ext uri="{BB962C8B-B14F-4D97-AF65-F5344CB8AC3E}">
        <p14:creationId xmlns:p14="http://schemas.microsoft.com/office/powerpoint/2010/main" val="425467478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ajan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Occupational Health and Infection Control</Template>
  <TotalTime>3</TotalTime>
  <Words>543</Words>
  <Application>Microsoft Office PowerPoint</Application>
  <PresentationFormat>On-screen Show (16:9)</PresentationFormat>
  <Paragraphs>47</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Gotham</vt:lpstr>
      <vt:lpstr>Myriad Pro</vt:lpstr>
      <vt:lpstr>Times New Roman</vt:lpstr>
      <vt:lpstr>Trajan Pro</vt:lpstr>
      <vt:lpstr>Default Design</vt:lpstr>
      <vt:lpstr>Occupational Health</vt:lpstr>
      <vt:lpstr>WRHA OHN Scope of Practice</vt:lpstr>
      <vt:lpstr>OHN Scope of Practice</vt:lpstr>
      <vt:lpstr>OHN Scope of Practice</vt:lpstr>
      <vt:lpstr>OHN Scope of Practice</vt:lpstr>
      <vt:lpstr>OHN Scope of Practice</vt:lpstr>
      <vt:lpstr>OHN Scope of Practice</vt:lpstr>
      <vt:lpstr>OHN Scope of Practice</vt:lpstr>
      <vt:lpstr>OHN Scope of Practice</vt:lpstr>
      <vt:lpstr>OHN Scope of Practice</vt:lpstr>
      <vt:lpstr>OHN Scope of Practice</vt:lpstr>
      <vt:lpstr>Occupational Health and IP&amp;C working together</vt:lpstr>
      <vt:lpstr>Occupational Health and IP&amp;C working together</vt:lpstr>
      <vt:lpstr>Occupational Health and IP&amp;C working together</vt:lpstr>
      <vt:lpstr>In Conclusion</vt:lpstr>
    </vt:vector>
  </TitlesOfParts>
  <Company>Manitoba eHealth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Occupational Health</dc:title>
  <dc:creator>bernice irvine</dc:creator>
  <cp:lastModifiedBy>bernice irvine</cp:lastModifiedBy>
  <cp:revision>1</cp:revision>
  <cp:lastPrinted>2016-09-21T16:31:38Z</cp:lastPrinted>
  <dcterms:created xsi:type="dcterms:W3CDTF">2018-11-03T21:22:05Z</dcterms:created>
  <dcterms:modified xsi:type="dcterms:W3CDTF">2018-11-03T21:25:49Z</dcterms:modified>
</cp:coreProperties>
</file>